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316" r:id="rId3"/>
    <p:sldId id="335" r:id="rId4"/>
    <p:sldId id="320" r:id="rId5"/>
    <p:sldId id="319" r:id="rId6"/>
    <p:sldId id="303" r:id="rId7"/>
    <p:sldId id="304" r:id="rId8"/>
    <p:sldId id="328" r:id="rId9"/>
    <p:sldId id="329" r:id="rId10"/>
    <p:sldId id="331" r:id="rId11"/>
    <p:sldId id="332" r:id="rId12"/>
    <p:sldId id="336" r:id="rId13"/>
    <p:sldId id="333" r:id="rId14"/>
    <p:sldId id="334" r:id="rId15"/>
    <p:sldId id="322" r:id="rId16"/>
    <p:sldId id="323" r:id="rId17"/>
    <p:sldId id="325" r:id="rId18"/>
    <p:sldId id="327" r:id="rId19"/>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BAC9"/>
    <a:srgbClr val="EAEBBB"/>
    <a:srgbClr val="2A555B"/>
    <a:srgbClr val="F29B26"/>
    <a:srgbClr val="42BACA"/>
    <a:srgbClr val="34A7B2"/>
    <a:srgbClr val="BD392F"/>
    <a:srgbClr val="DEF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6" autoAdjust="0"/>
    <p:restoredTop sz="83106" autoAdjust="0"/>
  </p:normalViewPr>
  <p:slideViewPr>
    <p:cSldViewPr snapToGrid="0" showGuides="1">
      <p:cViewPr varScale="1">
        <p:scale>
          <a:sx n="72" d="100"/>
          <a:sy n="72" d="100"/>
        </p:scale>
        <p:origin x="1426" y="58"/>
      </p:cViewPr>
      <p:guideLst>
        <p:guide orient="horz" pos="216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FD8AD-8A7A-4B38-9412-0C3F3A9061D8}" type="datetimeFigureOut">
              <a:rPr lang="zh-CN" altLang="en-US" smtClean="0"/>
              <a:t>2017/11/5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90333-D4E6-4F93-96E5-62999A0BBD54}" type="slidenum">
              <a:rPr lang="zh-CN" altLang="en-US" smtClean="0"/>
              <a:t>‹#›</a:t>
            </a:fld>
            <a:endParaRPr lang="zh-CN" altLang="en-US"/>
          </a:p>
        </p:txBody>
      </p:sp>
    </p:spTree>
    <p:extLst>
      <p:ext uri="{BB962C8B-B14F-4D97-AF65-F5344CB8AC3E}">
        <p14:creationId xmlns:p14="http://schemas.microsoft.com/office/powerpoint/2010/main" val="427107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each line for all the items. Try to make it as a story. </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2</a:t>
            </a:fld>
            <a:endParaRPr lang="zh-CN" altLang="en-US"/>
          </a:p>
        </p:txBody>
      </p:sp>
    </p:spTree>
    <p:extLst>
      <p:ext uri="{BB962C8B-B14F-4D97-AF65-F5344CB8AC3E}">
        <p14:creationId xmlns:p14="http://schemas.microsoft.com/office/powerpoint/2010/main" val="931232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Mohan – Problem Statement/Tools</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3</a:t>
            </a:fld>
            <a:endParaRPr lang="zh-CN" altLang="en-US"/>
          </a:p>
        </p:txBody>
      </p:sp>
    </p:spTree>
    <p:extLst>
      <p:ext uri="{BB962C8B-B14F-4D97-AF65-F5344CB8AC3E}">
        <p14:creationId xmlns:p14="http://schemas.microsoft.com/office/powerpoint/2010/main" val="307343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used Neo4J which is a market leader platform for connected data. Cypher query is used for the querying the graph in Neo4j. Further we have used the </a:t>
            </a:r>
            <a:r>
              <a:rPr lang="en-GB" dirty="0" err="1"/>
              <a:t>Cytoscope</a:t>
            </a:r>
            <a:r>
              <a:rPr lang="en-GB" dirty="0"/>
              <a:t> and </a:t>
            </a:r>
            <a:r>
              <a:rPr lang="en-GB" dirty="0" err="1"/>
              <a:t>Gephi</a:t>
            </a:r>
            <a:r>
              <a:rPr lang="en-GB" dirty="0"/>
              <a:t> for general network analysis and Key Players/Community detection.</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4</a:t>
            </a:fld>
            <a:endParaRPr lang="zh-CN" altLang="en-US"/>
          </a:p>
        </p:txBody>
      </p:sp>
    </p:spTree>
    <p:extLst>
      <p:ext uri="{BB962C8B-B14F-4D97-AF65-F5344CB8AC3E}">
        <p14:creationId xmlns:p14="http://schemas.microsoft.com/office/powerpoint/2010/main" val="392063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 – IATA, ICAO</a:t>
            </a:r>
          </a:p>
          <a:p>
            <a:r>
              <a:rPr lang="en-US" dirty="0"/>
              <a:t>Codeshare – if they are sharing the route with other airlines, however airline name is not known. It is Y, if it shares.</a:t>
            </a:r>
          </a:p>
          <a:p>
            <a:r>
              <a:rPr lang="en-US" dirty="0"/>
              <a:t>Airline id: BA, SG</a:t>
            </a:r>
          </a:p>
          <a:p>
            <a:r>
              <a:rPr lang="en-US" dirty="0" err="1"/>
              <a:t>Airport_Id</a:t>
            </a:r>
            <a:r>
              <a:rPr lang="en-US" dirty="0"/>
              <a:t> – Singapore you will see in further slides has 3 airports of which 2 are operational.</a:t>
            </a:r>
          </a:p>
          <a:p>
            <a:r>
              <a:rPr lang="en-US" dirty="0"/>
              <a:t>stops</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5</a:t>
            </a:fld>
            <a:endParaRPr lang="zh-CN" altLang="en-US"/>
          </a:p>
        </p:txBody>
      </p:sp>
    </p:spTree>
    <p:extLst>
      <p:ext uri="{BB962C8B-B14F-4D97-AF65-F5344CB8AC3E}">
        <p14:creationId xmlns:p14="http://schemas.microsoft.com/office/powerpoint/2010/main" val="1713071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data is in 2-3 files. </a:t>
            </a:r>
            <a:r>
              <a:rPr lang="en-US" dirty="0" err="1"/>
              <a:t>Baesd</a:t>
            </a:r>
            <a:r>
              <a:rPr lang="en-US" dirty="0"/>
              <a:t> on the understanding of raw data, we feed the data in graph and this is the schema. Let’s say there is node Singapore </a:t>
            </a:r>
            <a:r>
              <a:rPr lang="en-US" dirty="0" err="1"/>
              <a:t>changi</a:t>
            </a:r>
            <a:r>
              <a:rPr lang="en-US" dirty="0"/>
              <a:t> is </a:t>
            </a:r>
            <a:r>
              <a:rPr lang="en-US" dirty="0" err="1"/>
              <a:t>In_CITY</a:t>
            </a:r>
            <a:r>
              <a:rPr lang="en-US" dirty="0"/>
              <a:t>-&gt;Singapore in COUNTRY-&gt; Singapore</a:t>
            </a:r>
          </a:p>
          <a:p>
            <a:r>
              <a:rPr lang="en-US" dirty="0"/>
              <a:t>Other airport is </a:t>
            </a:r>
            <a:r>
              <a:rPr lang="en-US" dirty="0" err="1"/>
              <a:t>Kempagowda</a:t>
            </a:r>
            <a:r>
              <a:rPr lang="en-US" dirty="0"/>
              <a:t> airport -&gt; </a:t>
            </a:r>
            <a:r>
              <a:rPr lang="en-US" dirty="0" err="1"/>
              <a:t>in_city</a:t>
            </a:r>
            <a:r>
              <a:rPr lang="en-US" dirty="0"/>
              <a:t> -&gt; Bangalore -&gt; </a:t>
            </a:r>
            <a:r>
              <a:rPr lang="en-US" dirty="0" err="1"/>
              <a:t>In_Country</a:t>
            </a:r>
            <a:r>
              <a:rPr lang="en-US" dirty="0"/>
              <a:t> India. </a:t>
            </a:r>
          </a:p>
          <a:p>
            <a:endParaRPr lang="en-US" dirty="0"/>
          </a:p>
          <a:p>
            <a:r>
              <a:rPr lang="en-US" dirty="0"/>
              <a:t>The Edges shows the destination Airline id. So between Singapore and </a:t>
            </a:r>
            <a:r>
              <a:rPr lang="en-US" dirty="0" err="1"/>
              <a:t>bangalore</a:t>
            </a:r>
            <a:r>
              <a:rPr lang="en-US" dirty="0"/>
              <a:t> 3 flights flies from Singapore to Bangalore and Bangalore -&gt; Singapore.</a:t>
            </a:r>
          </a:p>
          <a:p>
            <a:endParaRPr lang="en-US" dirty="0"/>
          </a:p>
          <a:p>
            <a:r>
              <a:rPr lang="en-US" dirty="0"/>
              <a:t>Sometimes flight may depart from a airport but don’t arrive so in that case outside node may not be equal to incoming connection.</a:t>
            </a:r>
          </a:p>
          <a:p>
            <a:endParaRPr lang="en-US" dirty="0"/>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6</a:t>
            </a:fld>
            <a:endParaRPr lang="zh-CN" altLang="en-US"/>
          </a:p>
        </p:txBody>
      </p:sp>
    </p:spTree>
    <p:extLst>
      <p:ext uri="{BB962C8B-B14F-4D97-AF65-F5344CB8AC3E}">
        <p14:creationId xmlns:p14="http://schemas.microsoft.com/office/powerpoint/2010/main" val="345982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scale free network and as we can see degree distribution take the power law. </a:t>
            </a:r>
          </a:p>
          <a:p>
            <a:r>
              <a:rPr lang="en-US" dirty="0"/>
              <a:t>We also observed on the motifs pattern using Cystoscope that there are recurrent patterns exist as shown in diagram </a:t>
            </a:r>
          </a:p>
          <a:p>
            <a:endParaRPr lang="en-US" dirty="0"/>
          </a:p>
          <a:p>
            <a:r>
              <a:rPr lang="en-US" dirty="0"/>
              <a:t>We ran the Network Analysis in cystoscope which provides different general network analysis results.</a:t>
            </a:r>
          </a:p>
          <a:p>
            <a:endParaRPr lang="en-US" dirty="0"/>
          </a:p>
          <a:p>
            <a:r>
              <a:rPr lang="en-US" dirty="0"/>
              <a:t>You can observe that there are some nodes which are not connected. Zooming in to these we observed that there are airports (like Antarctica) which are not offering any flight services.  </a:t>
            </a:r>
          </a:p>
          <a:p>
            <a:r>
              <a:rPr lang="en-US" dirty="0"/>
              <a:t>So to dig more in to it, we queries Neo4j for all the airports for Singapore city and tried to understand the pattern. Let’s see on the next slide.</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7</a:t>
            </a:fld>
            <a:endParaRPr lang="zh-CN" altLang="en-US"/>
          </a:p>
        </p:txBody>
      </p:sp>
    </p:spTree>
    <p:extLst>
      <p:ext uri="{BB962C8B-B14F-4D97-AF65-F5344CB8AC3E}">
        <p14:creationId xmlns:p14="http://schemas.microsoft.com/office/powerpoint/2010/main" val="3141182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more understanding now let’s try to compare the density between airports on next slide.</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8</a:t>
            </a:fld>
            <a:endParaRPr lang="zh-CN" altLang="en-US"/>
          </a:p>
        </p:txBody>
      </p:sp>
    </p:spTree>
    <p:extLst>
      <p:ext uri="{BB962C8B-B14F-4D97-AF65-F5344CB8AC3E}">
        <p14:creationId xmlns:p14="http://schemas.microsoft.com/office/powerpoint/2010/main" val="230547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problem, we ran the cypher query to fetch the bidirectional connections between Singapore </a:t>
            </a:r>
            <a:r>
              <a:rPr lang="en-US" dirty="0" err="1"/>
              <a:t>changi</a:t>
            </a:r>
            <a:r>
              <a:rPr lang="en-US" dirty="0"/>
              <a:t> -&gt; London and Singapore Changi &lt;-&gt; Sydney. Between Changi and Sydney network is dense. </a:t>
            </a:r>
          </a:p>
          <a:p>
            <a:endParaRPr lang="en-US" dirty="0"/>
          </a:p>
          <a:p>
            <a:r>
              <a:rPr lang="en-US" dirty="0"/>
              <a:t>May be other parts of world to Sydney, flights are using Singapore as Transit.</a:t>
            </a:r>
          </a:p>
          <a:p>
            <a:r>
              <a:rPr lang="en-US" dirty="0"/>
              <a:t>However we are not able confirm if some flights from Sydney going to London which takes a transit at Singapore. </a:t>
            </a:r>
          </a:p>
          <a:p>
            <a:endParaRPr lang="en-US" dirty="0"/>
          </a:p>
          <a:p>
            <a:r>
              <a:rPr lang="en-US" dirty="0"/>
              <a:t>Now  I invite Muni to talk about further slides.</a:t>
            </a:r>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9</a:t>
            </a:fld>
            <a:endParaRPr lang="zh-CN" altLang="en-US"/>
          </a:p>
        </p:txBody>
      </p:sp>
    </p:spTree>
    <p:extLst>
      <p:ext uri="{BB962C8B-B14F-4D97-AF65-F5344CB8AC3E}">
        <p14:creationId xmlns:p14="http://schemas.microsoft.com/office/powerpoint/2010/main" val="1039365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Vincent D. </a:t>
            </a:r>
            <a:r>
              <a:rPr lang="en-US" sz="1200" b="0" i="0" kern="1200" dirty="0" err="1">
                <a:solidFill>
                  <a:schemeClr val="tx1"/>
                </a:solidFill>
                <a:effectLst/>
                <a:latin typeface="+mn-lt"/>
                <a:ea typeface="+mn-ea"/>
                <a:cs typeface="+mn-cs"/>
              </a:rPr>
              <a:t>Blondel</a:t>
            </a:r>
            <a:r>
              <a:rPr lang="en-US" sz="1200" b="0" i="0" kern="1200" dirty="0">
                <a:solidFill>
                  <a:schemeClr val="tx1"/>
                </a:solidFill>
                <a:effectLst/>
                <a:latin typeface="+mn-lt"/>
                <a:ea typeface="+mn-ea"/>
                <a:cs typeface="+mn-cs"/>
              </a:rPr>
              <a:t>, Jean-Loup Guillaume, Renaud </a:t>
            </a:r>
            <a:r>
              <a:rPr lang="en-US" sz="1200" b="0" i="0" kern="1200" dirty="0" err="1">
                <a:solidFill>
                  <a:schemeClr val="tx1"/>
                </a:solidFill>
                <a:effectLst/>
                <a:latin typeface="+mn-lt"/>
                <a:ea typeface="+mn-ea"/>
                <a:cs typeface="+mn-cs"/>
              </a:rPr>
              <a:t>Lambiotte</a:t>
            </a:r>
            <a:r>
              <a:rPr lang="en-US" sz="1200" b="0" i="0" kern="1200" dirty="0">
                <a:solidFill>
                  <a:schemeClr val="tx1"/>
                </a:solidFill>
                <a:effectLst/>
                <a:latin typeface="+mn-lt"/>
                <a:ea typeface="+mn-ea"/>
                <a:cs typeface="+mn-cs"/>
              </a:rPr>
              <a:t>, Etienne Lefebvre - Fast unfolding of communities in large networks (2008)</a:t>
            </a:r>
          </a:p>
          <a:p>
            <a:r>
              <a:rPr lang="en-US" dirty="0"/>
              <a:t>Figure 1. Visualization of the steps of our algorithm. Each pass is made of two phases: one where modularity is optimized by allowing only local changes of communities; one where the found communities are aggregated in order to build a new network of communities. </a:t>
            </a:r>
            <a:r>
              <a:rPr lang="en-US"/>
              <a:t>The passes are repeated iteratively until no increase of modularity is possible.</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1490333-D4E6-4F93-96E5-62999A0BBD54}" type="slidenum">
              <a:rPr lang="zh-CN" altLang="en-US" smtClean="0"/>
              <a:t>16</a:t>
            </a:fld>
            <a:endParaRPr lang="zh-CN" altLang="en-US"/>
          </a:p>
        </p:txBody>
      </p:sp>
    </p:spTree>
    <p:extLst>
      <p:ext uri="{BB962C8B-B14F-4D97-AF65-F5344CB8AC3E}">
        <p14:creationId xmlns:p14="http://schemas.microsoft.com/office/powerpoint/2010/main" val="188651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5" name="页脚占位符 4"/>
          <p:cNvSpPr>
            <a:spLocks noGrp="1"/>
          </p:cNvSpPr>
          <p:nvPr>
            <p:ph type="ftr" sz="quarter" idx="11"/>
          </p:nvPr>
        </p:nvSpPr>
        <p:spPr>
          <a:ln/>
        </p:spPr>
        <p:txBody>
          <a:bodyPr/>
          <a:lstStyle>
            <a:lvl1pPr>
              <a:defRPr/>
            </a:lvl1pPr>
          </a:lstStyle>
          <a:p>
            <a:endParaRPr/>
          </a:p>
        </p:txBody>
      </p:sp>
      <p:sp>
        <p:nvSpPr>
          <p:cNvPr id="6" name="灯片编号占位符 5"/>
          <p:cNvSpPr>
            <a:spLocks noGrp="1"/>
          </p:cNvSpPr>
          <p:nvPr>
            <p:ph type="sldNum" sz="quarter" idx="12"/>
          </p:nvPr>
        </p:nvSpPr>
        <p:spPr>
          <a:ln/>
        </p:spPr>
        <p:txBody>
          <a:bodyPr/>
          <a:lstStyle>
            <a:lvl1pPr>
              <a:defRPr/>
            </a:lvl1pPr>
          </a:lstStyle>
          <a:p>
            <a:fld id="{2442D225-6189-4789-824C-6BD379A68736}" type="slidenum">
              <a:rPr lang="zh-CN" altLang="en-US"/>
              <a:pPr/>
              <a:t>‹#›</a:t>
            </a:fld>
            <a:endParaRPr lang="zh-CN" altLang="en-US"/>
          </a:p>
        </p:txBody>
      </p:sp>
    </p:spTree>
    <p:extLst>
      <p:ext uri="{BB962C8B-B14F-4D97-AF65-F5344CB8AC3E}">
        <p14:creationId xmlns:p14="http://schemas.microsoft.com/office/powerpoint/2010/main" val="530392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5" name="页脚占位符 4"/>
          <p:cNvSpPr>
            <a:spLocks noGrp="1"/>
          </p:cNvSpPr>
          <p:nvPr>
            <p:ph type="ftr" sz="quarter" idx="11"/>
          </p:nvPr>
        </p:nvSpPr>
        <p:spPr>
          <a:ln/>
        </p:spPr>
        <p:txBody>
          <a:bodyPr/>
          <a:lstStyle>
            <a:lvl1pPr>
              <a:defRPr/>
            </a:lvl1pPr>
          </a:lstStyle>
          <a:p>
            <a:endParaRPr/>
          </a:p>
        </p:txBody>
      </p:sp>
      <p:sp>
        <p:nvSpPr>
          <p:cNvPr id="6" name="灯片编号占位符 5"/>
          <p:cNvSpPr>
            <a:spLocks noGrp="1"/>
          </p:cNvSpPr>
          <p:nvPr>
            <p:ph type="sldNum" sz="quarter" idx="12"/>
          </p:nvPr>
        </p:nvSpPr>
        <p:spPr>
          <a:ln/>
        </p:spPr>
        <p:txBody>
          <a:bodyPr/>
          <a:lstStyle>
            <a:lvl1pPr>
              <a:defRPr/>
            </a:lvl1pPr>
          </a:lstStyle>
          <a:p>
            <a:fld id="{8CB0F5E2-6811-4578-859C-0040E4E61AAE}" type="slidenum">
              <a:rPr lang="zh-CN" altLang="en-US"/>
              <a:pPr/>
              <a:t>‹#›</a:t>
            </a:fld>
            <a:endParaRPr lang="zh-CN" altLang="en-US"/>
          </a:p>
        </p:txBody>
      </p:sp>
    </p:spTree>
    <p:extLst>
      <p:ext uri="{BB962C8B-B14F-4D97-AF65-F5344CB8AC3E}">
        <p14:creationId xmlns:p14="http://schemas.microsoft.com/office/powerpoint/2010/main" val="91445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5" name="页脚占位符 4"/>
          <p:cNvSpPr>
            <a:spLocks noGrp="1"/>
          </p:cNvSpPr>
          <p:nvPr>
            <p:ph type="ftr" sz="quarter" idx="11"/>
          </p:nvPr>
        </p:nvSpPr>
        <p:spPr>
          <a:ln/>
        </p:spPr>
        <p:txBody>
          <a:bodyPr/>
          <a:lstStyle>
            <a:lvl1pPr>
              <a:defRPr/>
            </a:lvl1pPr>
          </a:lstStyle>
          <a:p>
            <a:endParaRPr/>
          </a:p>
        </p:txBody>
      </p:sp>
      <p:sp>
        <p:nvSpPr>
          <p:cNvPr id="6" name="灯片编号占位符 5"/>
          <p:cNvSpPr>
            <a:spLocks noGrp="1"/>
          </p:cNvSpPr>
          <p:nvPr>
            <p:ph type="sldNum" sz="quarter" idx="12"/>
          </p:nvPr>
        </p:nvSpPr>
        <p:spPr>
          <a:ln/>
        </p:spPr>
        <p:txBody>
          <a:bodyPr/>
          <a:lstStyle>
            <a:lvl1pPr>
              <a:defRPr/>
            </a:lvl1pPr>
          </a:lstStyle>
          <a:p>
            <a:fld id="{FE6F7495-2A05-43AD-A094-62A009A05345}" type="slidenum">
              <a:rPr lang="zh-CN" altLang="en-US"/>
              <a:pPr/>
              <a:t>‹#›</a:t>
            </a:fld>
            <a:endParaRPr lang="zh-CN" altLang="en-US"/>
          </a:p>
        </p:txBody>
      </p:sp>
    </p:spTree>
    <p:extLst>
      <p:ext uri="{BB962C8B-B14F-4D97-AF65-F5344CB8AC3E}">
        <p14:creationId xmlns:p14="http://schemas.microsoft.com/office/powerpoint/2010/main" val="270268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5" name="页脚占位符 4"/>
          <p:cNvSpPr>
            <a:spLocks noGrp="1"/>
          </p:cNvSpPr>
          <p:nvPr>
            <p:ph type="ftr" sz="quarter" idx="11"/>
          </p:nvPr>
        </p:nvSpPr>
        <p:spPr>
          <a:ln/>
        </p:spPr>
        <p:txBody>
          <a:bodyPr/>
          <a:lstStyle>
            <a:lvl1pPr>
              <a:defRPr/>
            </a:lvl1pPr>
          </a:lstStyle>
          <a:p>
            <a:endParaRPr/>
          </a:p>
        </p:txBody>
      </p:sp>
      <p:sp>
        <p:nvSpPr>
          <p:cNvPr id="6" name="灯片编号占位符 5"/>
          <p:cNvSpPr>
            <a:spLocks noGrp="1"/>
          </p:cNvSpPr>
          <p:nvPr>
            <p:ph type="sldNum" sz="quarter" idx="12"/>
          </p:nvPr>
        </p:nvSpPr>
        <p:spPr>
          <a:ln/>
        </p:spPr>
        <p:txBody>
          <a:bodyPr/>
          <a:lstStyle>
            <a:lvl1pPr>
              <a:defRPr/>
            </a:lvl1pPr>
          </a:lstStyle>
          <a:p>
            <a:fld id="{E5935ABD-B96A-44DA-8E48-462146579696}" type="slidenum">
              <a:rPr lang="zh-CN" altLang="en-US"/>
              <a:pPr/>
              <a:t>‹#›</a:t>
            </a:fld>
            <a:endParaRPr lang="zh-CN" altLang="en-US"/>
          </a:p>
        </p:txBody>
      </p:sp>
    </p:spTree>
    <p:extLst>
      <p:ext uri="{BB962C8B-B14F-4D97-AF65-F5344CB8AC3E}">
        <p14:creationId xmlns:p14="http://schemas.microsoft.com/office/powerpoint/2010/main" val="408521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5" name="页脚占位符 4"/>
          <p:cNvSpPr>
            <a:spLocks noGrp="1"/>
          </p:cNvSpPr>
          <p:nvPr>
            <p:ph type="ftr" sz="quarter" idx="11"/>
          </p:nvPr>
        </p:nvSpPr>
        <p:spPr>
          <a:ln/>
        </p:spPr>
        <p:txBody>
          <a:bodyPr/>
          <a:lstStyle>
            <a:lvl1pPr>
              <a:defRPr/>
            </a:lvl1pPr>
          </a:lstStyle>
          <a:p>
            <a:endParaRPr/>
          </a:p>
        </p:txBody>
      </p:sp>
      <p:sp>
        <p:nvSpPr>
          <p:cNvPr id="6" name="灯片编号占位符 5"/>
          <p:cNvSpPr>
            <a:spLocks noGrp="1"/>
          </p:cNvSpPr>
          <p:nvPr>
            <p:ph type="sldNum" sz="quarter" idx="12"/>
          </p:nvPr>
        </p:nvSpPr>
        <p:spPr>
          <a:ln/>
        </p:spPr>
        <p:txBody>
          <a:bodyPr/>
          <a:lstStyle>
            <a:lvl1pPr>
              <a:defRPr/>
            </a:lvl1pPr>
          </a:lstStyle>
          <a:p>
            <a:fld id="{00F7F004-F28E-42E7-A6E0-2733D3C34C47}" type="slidenum">
              <a:rPr lang="zh-CN" altLang="en-US"/>
              <a:pPr/>
              <a:t>‹#›</a:t>
            </a:fld>
            <a:endParaRPr lang="zh-CN" altLang="en-US"/>
          </a:p>
        </p:txBody>
      </p:sp>
    </p:spTree>
    <p:extLst>
      <p:ext uri="{BB962C8B-B14F-4D97-AF65-F5344CB8AC3E}">
        <p14:creationId xmlns:p14="http://schemas.microsoft.com/office/powerpoint/2010/main" val="1603941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6" name="页脚占位符 4"/>
          <p:cNvSpPr>
            <a:spLocks noGrp="1"/>
          </p:cNvSpPr>
          <p:nvPr>
            <p:ph type="ftr" sz="quarter" idx="11"/>
          </p:nvPr>
        </p:nvSpPr>
        <p:spPr>
          <a:ln/>
        </p:spPr>
        <p:txBody>
          <a:bodyPr/>
          <a:lstStyle>
            <a:lvl1pPr>
              <a:defRPr/>
            </a:lvl1pPr>
          </a:lstStyle>
          <a:p>
            <a:endParaRPr/>
          </a:p>
        </p:txBody>
      </p:sp>
      <p:sp>
        <p:nvSpPr>
          <p:cNvPr id="7" name="灯片编号占位符 5"/>
          <p:cNvSpPr>
            <a:spLocks noGrp="1"/>
          </p:cNvSpPr>
          <p:nvPr>
            <p:ph type="sldNum" sz="quarter" idx="12"/>
          </p:nvPr>
        </p:nvSpPr>
        <p:spPr>
          <a:ln/>
        </p:spPr>
        <p:txBody>
          <a:bodyPr/>
          <a:lstStyle>
            <a:lvl1pPr>
              <a:defRPr/>
            </a:lvl1pPr>
          </a:lstStyle>
          <a:p>
            <a:fld id="{3A5A36BF-8D29-4051-8E45-E7FF661C69FE}" type="slidenum">
              <a:rPr lang="zh-CN" altLang="en-US"/>
              <a:pPr/>
              <a:t>‹#›</a:t>
            </a:fld>
            <a:endParaRPr lang="zh-CN" altLang="en-US"/>
          </a:p>
        </p:txBody>
      </p:sp>
    </p:spTree>
    <p:extLst>
      <p:ext uri="{BB962C8B-B14F-4D97-AF65-F5344CB8AC3E}">
        <p14:creationId xmlns:p14="http://schemas.microsoft.com/office/powerpoint/2010/main" val="2470890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8" name="页脚占位符 4"/>
          <p:cNvSpPr>
            <a:spLocks noGrp="1"/>
          </p:cNvSpPr>
          <p:nvPr>
            <p:ph type="ftr" sz="quarter" idx="11"/>
          </p:nvPr>
        </p:nvSpPr>
        <p:spPr>
          <a:ln/>
        </p:spPr>
        <p:txBody>
          <a:bodyPr/>
          <a:lstStyle>
            <a:lvl1pPr>
              <a:defRPr/>
            </a:lvl1pPr>
          </a:lstStyle>
          <a:p>
            <a:endParaRPr/>
          </a:p>
        </p:txBody>
      </p:sp>
      <p:sp>
        <p:nvSpPr>
          <p:cNvPr id="9" name="灯片编号占位符 5"/>
          <p:cNvSpPr>
            <a:spLocks noGrp="1"/>
          </p:cNvSpPr>
          <p:nvPr>
            <p:ph type="sldNum" sz="quarter" idx="12"/>
          </p:nvPr>
        </p:nvSpPr>
        <p:spPr>
          <a:ln/>
        </p:spPr>
        <p:txBody>
          <a:bodyPr/>
          <a:lstStyle>
            <a:lvl1pPr>
              <a:defRPr/>
            </a:lvl1pPr>
          </a:lstStyle>
          <a:p>
            <a:fld id="{B6E47DE9-3CA9-442B-A783-D83ED642BA6C}" type="slidenum">
              <a:rPr lang="zh-CN" altLang="en-US"/>
              <a:pPr/>
              <a:t>‹#›</a:t>
            </a:fld>
            <a:endParaRPr lang="zh-CN" altLang="en-US"/>
          </a:p>
        </p:txBody>
      </p:sp>
    </p:spTree>
    <p:extLst>
      <p:ext uri="{BB962C8B-B14F-4D97-AF65-F5344CB8AC3E}">
        <p14:creationId xmlns:p14="http://schemas.microsoft.com/office/powerpoint/2010/main" val="274958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4" name="页脚占位符 4"/>
          <p:cNvSpPr>
            <a:spLocks noGrp="1"/>
          </p:cNvSpPr>
          <p:nvPr>
            <p:ph type="ftr" sz="quarter" idx="11"/>
          </p:nvPr>
        </p:nvSpPr>
        <p:spPr>
          <a:ln/>
        </p:spPr>
        <p:txBody>
          <a:bodyPr/>
          <a:lstStyle>
            <a:lvl1pPr>
              <a:defRPr/>
            </a:lvl1pPr>
          </a:lstStyle>
          <a:p>
            <a:endParaRPr/>
          </a:p>
        </p:txBody>
      </p:sp>
      <p:sp>
        <p:nvSpPr>
          <p:cNvPr id="5" name="灯片编号占位符 5"/>
          <p:cNvSpPr>
            <a:spLocks noGrp="1"/>
          </p:cNvSpPr>
          <p:nvPr>
            <p:ph type="sldNum" sz="quarter" idx="12"/>
          </p:nvPr>
        </p:nvSpPr>
        <p:spPr>
          <a:ln/>
        </p:spPr>
        <p:txBody>
          <a:bodyPr/>
          <a:lstStyle>
            <a:lvl1pPr>
              <a:defRPr/>
            </a:lvl1pPr>
          </a:lstStyle>
          <a:p>
            <a:fld id="{42C80BD6-4269-470B-B8A1-99013296E4A8}" type="slidenum">
              <a:rPr lang="zh-CN" altLang="en-US"/>
              <a:pPr/>
              <a:t>‹#›</a:t>
            </a:fld>
            <a:endParaRPr lang="zh-CN" altLang="en-US"/>
          </a:p>
        </p:txBody>
      </p:sp>
    </p:spTree>
    <p:extLst>
      <p:ext uri="{BB962C8B-B14F-4D97-AF65-F5344CB8AC3E}">
        <p14:creationId xmlns:p14="http://schemas.microsoft.com/office/powerpoint/2010/main" val="187014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3" name="页脚占位符 4"/>
          <p:cNvSpPr>
            <a:spLocks noGrp="1"/>
          </p:cNvSpPr>
          <p:nvPr>
            <p:ph type="ftr" sz="quarter" idx="11"/>
          </p:nvPr>
        </p:nvSpPr>
        <p:spPr>
          <a:ln/>
        </p:spPr>
        <p:txBody>
          <a:bodyPr/>
          <a:lstStyle>
            <a:lvl1pPr>
              <a:defRPr/>
            </a:lvl1pPr>
          </a:lstStyle>
          <a:p>
            <a:endParaRPr/>
          </a:p>
        </p:txBody>
      </p:sp>
      <p:sp>
        <p:nvSpPr>
          <p:cNvPr id="4" name="灯片编号占位符 5"/>
          <p:cNvSpPr>
            <a:spLocks noGrp="1"/>
          </p:cNvSpPr>
          <p:nvPr>
            <p:ph type="sldNum" sz="quarter" idx="12"/>
          </p:nvPr>
        </p:nvSpPr>
        <p:spPr>
          <a:ln/>
        </p:spPr>
        <p:txBody>
          <a:bodyPr/>
          <a:lstStyle>
            <a:lvl1pPr>
              <a:defRPr/>
            </a:lvl1pPr>
          </a:lstStyle>
          <a:p>
            <a:fld id="{980B8D0D-7F4B-4D19-8C83-B9F5725056BF}" type="slidenum">
              <a:rPr lang="zh-CN" altLang="en-US"/>
              <a:pPr/>
              <a:t>‹#›</a:t>
            </a:fld>
            <a:endParaRPr lang="zh-CN" altLang="en-US"/>
          </a:p>
        </p:txBody>
      </p:sp>
    </p:spTree>
    <p:extLst>
      <p:ext uri="{BB962C8B-B14F-4D97-AF65-F5344CB8AC3E}">
        <p14:creationId xmlns:p14="http://schemas.microsoft.com/office/powerpoint/2010/main" val="3718297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6" name="页脚占位符 4"/>
          <p:cNvSpPr>
            <a:spLocks noGrp="1"/>
          </p:cNvSpPr>
          <p:nvPr>
            <p:ph type="ftr" sz="quarter" idx="11"/>
          </p:nvPr>
        </p:nvSpPr>
        <p:spPr>
          <a:ln/>
        </p:spPr>
        <p:txBody>
          <a:bodyPr/>
          <a:lstStyle>
            <a:lvl1pPr>
              <a:defRPr/>
            </a:lvl1pPr>
          </a:lstStyle>
          <a:p>
            <a:endParaRPr/>
          </a:p>
        </p:txBody>
      </p:sp>
      <p:sp>
        <p:nvSpPr>
          <p:cNvPr id="7" name="灯片编号占位符 5"/>
          <p:cNvSpPr>
            <a:spLocks noGrp="1"/>
          </p:cNvSpPr>
          <p:nvPr>
            <p:ph type="sldNum" sz="quarter" idx="12"/>
          </p:nvPr>
        </p:nvSpPr>
        <p:spPr>
          <a:ln/>
        </p:spPr>
        <p:txBody>
          <a:bodyPr/>
          <a:lstStyle>
            <a:lvl1pPr>
              <a:defRPr/>
            </a:lvl1pPr>
          </a:lstStyle>
          <a:p>
            <a:fld id="{0B20CB37-8587-41F2-8AA0-39C1437D500E}" type="slidenum">
              <a:rPr lang="zh-CN" altLang="en-US"/>
              <a:pPr/>
              <a:t>‹#›</a:t>
            </a:fld>
            <a:endParaRPr lang="zh-CN" altLang="en-US"/>
          </a:p>
        </p:txBody>
      </p:sp>
    </p:spTree>
    <p:extLst>
      <p:ext uri="{BB962C8B-B14F-4D97-AF65-F5344CB8AC3E}">
        <p14:creationId xmlns:p14="http://schemas.microsoft.com/office/powerpoint/2010/main" val="248996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日期占位符 3"/>
          <p:cNvSpPr>
            <a:spLocks noGrp="1"/>
          </p:cNvSpPr>
          <p:nvPr>
            <p:ph type="dt" sz="half" idx="10"/>
          </p:nvPr>
        </p:nvSpPr>
        <p:spPr>
          <a:ln/>
        </p:spPr>
        <p:txBody>
          <a:bodyPr/>
          <a:lstStyle>
            <a:lvl1pPr>
              <a:defRPr/>
            </a:lvl1pPr>
          </a:lstStyle>
          <a:p>
            <a:fld id="{7C4007FC-7049-45F5-B501-843231AA84E4}" type="datetime1">
              <a:rPr lang="zh-CN" altLang="en-US"/>
              <a:pPr/>
              <a:t>2017/11/5</a:t>
            </a:fld>
            <a:endParaRPr lang="zh-CN" altLang="en-US"/>
          </a:p>
        </p:txBody>
      </p:sp>
      <p:sp>
        <p:nvSpPr>
          <p:cNvPr id="6" name="页脚占位符 4"/>
          <p:cNvSpPr>
            <a:spLocks noGrp="1"/>
          </p:cNvSpPr>
          <p:nvPr>
            <p:ph type="ftr" sz="quarter" idx="11"/>
          </p:nvPr>
        </p:nvSpPr>
        <p:spPr>
          <a:ln/>
        </p:spPr>
        <p:txBody>
          <a:bodyPr/>
          <a:lstStyle>
            <a:lvl1pPr>
              <a:defRPr/>
            </a:lvl1pPr>
          </a:lstStyle>
          <a:p>
            <a:endParaRPr/>
          </a:p>
        </p:txBody>
      </p:sp>
      <p:sp>
        <p:nvSpPr>
          <p:cNvPr id="7" name="灯片编号占位符 5"/>
          <p:cNvSpPr>
            <a:spLocks noGrp="1"/>
          </p:cNvSpPr>
          <p:nvPr>
            <p:ph type="sldNum" sz="quarter" idx="12"/>
          </p:nvPr>
        </p:nvSpPr>
        <p:spPr>
          <a:ln/>
        </p:spPr>
        <p:txBody>
          <a:bodyPr/>
          <a:lstStyle>
            <a:lvl1pPr>
              <a:defRPr/>
            </a:lvl1pPr>
          </a:lstStyle>
          <a:p>
            <a:fld id="{BF563557-A055-4998-95BC-2EE3B79499C8}" type="slidenum">
              <a:rPr lang="zh-CN" altLang="en-US"/>
              <a:pPr/>
              <a:t>‹#›</a:t>
            </a:fld>
            <a:endParaRPr lang="zh-CN" altLang="en-US"/>
          </a:p>
        </p:txBody>
      </p:sp>
    </p:spTree>
    <p:extLst>
      <p:ext uri="{BB962C8B-B14F-4D97-AF65-F5344CB8AC3E}">
        <p14:creationId xmlns:p14="http://schemas.microsoft.com/office/powerpoint/2010/main" val="2735432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等线 Light" panose="02010600030101010101" pitchFamily="2" charset="-122"/>
              </a:rPr>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等线" panose="02010600030101010101" pitchFamily="2" charset="-122"/>
              </a:rPr>
              <a:t>编辑母版文本样式</a:t>
            </a:r>
          </a:p>
          <a:p>
            <a:pPr lvl="1"/>
            <a:r>
              <a:rPr lang="zh-CN" altLang="en-US">
                <a:sym typeface="等线" panose="02010600030101010101" pitchFamily="2" charset="-122"/>
              </a:rPr>
              <a:t>第二级</a:t>
            </a:r>
          </a:p>
          <a:p>
            <a:pPr lvl="2"/>
            <a:r>
              <a:rPr lang="zh-CN" altLang="en-US">
                <a:sym typeface="等线" panose="02010600030101010101" pitchFamily="2" charset="-122"/>
              </a:rPr>
              <a:t>第三级</a:t>
            </a:r>
          </a:p>
          <a:p>
            <a:pPr lvl="3"/>
            <a:r>
              <a:rPr lang="zh-CN" altLang="en-US">
                <a:sym typeface="等线" panose="02010600030101010101" pitchFamily="2" charset="-122"/>
              </a:rPr>
              <a:t>第四级</a:t>
            </a:r>
          </a:p>
          <a:p>
            <a:pPr lvl="4"/>
            <a:r>
              <a:rPr lang="zh-CN" altLang="en-US">
                <a:sym typeface="等线" panose="02010600030101010101" pitchFamily="2" charset="-122"/>
              </a:rPr>
              <a:t>第五级</a:t>
            </a:r>
          </a:p>
        </p:txBody>
      </p:sp>
      <p:sp>
        <p:nvSpPr>
          <p:cNvPr id="1028" name="日期占位符 3"/>
          <p:cNvSpPr>
            <a:spLocks noGrp="1"/>
          </p:cNvSpPr>
          <p:nvPr>
            <p:ph type="dt" sz="half" idx="2"/>
          </p:nvPr>
        </p:nvSpPr>
        <p:spPr>
          <a:xfrm>
            <a:off x="838200" y="6356350"/>
            <a:ext cx="2743200" cy="365125"/>
          </a:xfrm>
          <a:prstGeom prst="rect">
            <a:avLst/>
          </a:prstGeom>
          <a:noFill/>
          <a:ln w="9525">
            <a:noFill/>
          </a:ln>
        </p:spPr>
        <p:txBody>
          <a:bodyPr vert="horz" wrap="square" lIns="91440" tIns="45720" rIns="91440" bIns="45720" numCol="1" anchor="ctr" anchorCtr="0" compatLnSpc="1">
            <a:prstTxWarp prst="textNoShape">
              <a:avLst/>
            </a:prstTxWarp>
          </a:bodyPr>
          <a:lstStyle>
            <a:lvl1pPr>
              <a:defRPr sz="1200">
                <a:solidFill>
                  <a:srgbClr val="898989"/>
                </a:solidFill>
                <a:ea typeface="宋体" panose="02010600030101010101" pitchFamily="2" charset="-122"/>
              </a:defRPr>
            </a:lvl1pPr>
          </a:lstStyle>
          <a:p>
            <a:fld id="{7C4007FC-7049-45F5-B501-843231AA84E4}" type="datetime1">
              <a:rPr lang="zh-CN" altLang="en-US"/>
              <a:pPr/>
              <a:t>2017/11/5</a:t>
            </a:fld>
            <a:endParaRPr lang="zh-CN" altLang="en-US"/>
          </a:p>
        </p:txBody>
      </p:sp>
      <p:sp>
        <p:nvSpPr>
          <p:cNvPr id="1029" name="页脚占位符 4"/>
          <p:cNvSpPr>
            <a:spLocks noGrp="1"/>
          </p:cNvSpPr>
          <p:nvPr>
            <p:ph type="ftr" sz="quarter" idx="3"/>
          </p:nvPr>
        </p:nvSpPr>
        <p:spPr>
          <a:xfrm>
            <a:off x="4038600" y="6356350"/>
            <a:ext cx="4114800" cy="365125"/>
          </a:xfrm>
          <a:prstGeom prst="rect">
            <a:avLst/>
          </a:prstGeom>
          <a:noFill/>
          <a:ln w="9525">
            <a:noFill/>
          </a:ln>
        </p:spPr>
        <p:txBody>
          <a:bodyPr vert="horz" anchor="ctr"/>
          <a:lstStyle>
            <a:lvl1pPr algn="ctr">
              <a:defRPr sz="1200">
                <a:solidFill>
                  <a:srgbClr val="898989"/>
                </a:solidFill>
                <a:ea typeface="宋体" panose="02010600030101010101" pitchFamily="2" charset="-122"/>
              </a:defRPr>
            </a:lvl1pPr>
          </a:lstStyle>
          <a:p>
            <a:endParaRPr/>
          </a:p>
        </p:txBody>
      </p:sp>
      <p:sp>
        <p:nvSpPr>
          <p:cNvPr id="1030" name="灯片编号占位符 5"/>
          <p:cNvSpPr>
            <a:spLocks noGrp="1"/>
          </p:cNvSpPr>
          <p:nvPr>
            <p:ph type="sldNum" sz="quarter" idx="4"/>
          </p:nvPr>
        </p:nvSpPr>
        <p:spPr>
          <a:xfrm>
            <a:off x="8610600" y="6356350"/>
            <a:ext cx="2743200" cy="365125"/>
          </a:xfrm>
          <a:prstGeom prst="rect">
            <a:avLst/>
          </a:prstGeom>
          <a:noFill/>
          <a:ln w="9525">
            <a:noFill/>
          </a:ln>
        </p:spPr>
        <p:txBody>
          <a:bodyPr vert="horz" wrap="square" lIns="91440" tIns="45720" rIns="91440" bIns="45720" numCol="1" anchor="ctr" anchorCtr="0" compatLnSpc="1">
            <a:prstTxWarp prst="textNoShape">
              <a:avLst/>
            </a:prstTxWarp>
          </a:bodyPr>
          <a:lstStyle>
            <a:lvl1pPr algn="r">
              <a:defRPr sz="1200">
                <a:solidFill>
                  <a:srgbClr val="898989"/>
                </a:solidFill>
                <a:ea typeface="宋体" panose="02010600030101010101" pitchFamily="2" charset="-122"/>
              </a:defRPr>
            </a:lvl1pPr>
          </a:lstStyle>
          <a:p>
            <a:fld id="{7C2F6E32-FB13-4BDA-AB60-02C5A9ADE4B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marL="914400" indent="-914400" algn="l" rtl="0" fontAlgn="base">
        <a:lnSpc>
          <a:spcPct val="90000"/>
        </a:lnSpc>
        <a:spcBef>
          <a:spcPct val="0"/>
        </a:spcBef>
        <a:spcAft>
          <a:spcPct val="0"/>
        </a:spcAft>
        <a:buFont typeface="Arial" panose="020B0604020202020204" pitchFamily="34" charset="0"/>
        <a:defRPr sz="4400" kern="1200">
          <a:solidFill>
            <a:schemeClr val="tx1"/>
          </a:solidFill>
          <a:latin typeface="+mj-lt"/>
          <a:ea typeface="+mj-ea"/>
          <a:cs typeface="+mj-cs"/>
          <a:sym typeface="等线 Light" panose="02010600030101010101" pitchFamily="2" charset="-122"/>
        </a:defRPr>
      </a:lvl1pPr>
      <a:lvl2pPr marL="9144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buFont typeface="Arial" panose="020B0604020202020204" pitchFamily="34" charset="0"/>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等线" panose="02010600030101010101" pitchFamily="2" charset="-122"/>
        </a:defRPr>
      </a:lvl1pPr>
      <a:lvl2pPr marL="685800" lvl="1"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等线" panose="02010600030101010101" pitchFamily="2" charset="-122"/>
        </a:defRPr>
      </a:lvl2pPr>
      <a:lvl3pPr marL="1143000" lvl="2"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等线" panose="02010600030101010101" pitchFamily="2" charset="-122"/>
        </a:defRPr>
      </a:lvl3pPr>
      <a:lvl4pPr marL="1600200" lvl="3"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4pPr>
      <a:lvl5pPr marL="2057400" lvl="4"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5pPr>
      <a:lvl6pPr marL="2514600" lvl="5"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sym typeface="等线" panose="02010600030101010101" charset="-122"/>
        </a:defRPr>
      </a:lvl6pPr>
      <a:lvl7pPr marL="2971800" lvl="6"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sym typeface="等线" panose="02010600030101010101" charset="-122"/>
        </a:defRPr>
      </a:lvl7pPr>
      <a:lvl8pPr marL="3429000" lvl="7"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sym typeface="等线" panose="02010600030101010101" charset="-122"/>
        </a:defRPr>
      </a:lvl8pPr>
      <a:lvl9pPr marL="3886200" lvl="8" indent="-228600" algn="l" defTabSz="914400" eaLnBrk="1" fontAlgn="base"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sym typeface="等线" panose="02010600030101010101" charset="-122"/>
        </a:defRPr>
      </a:lvl9pPr>
    </p:bodyStyle>
    <p:otherStyle>
      <a:lvl1pPr marL="0" lvl="0"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raw.githubusercontent.com/jpatokal/openflights/master/data/airports.dat"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openflights.org/data.html" TargetMode="External"/><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9" name="组合 27"/>
          <p:cNvGrpSpPr>
            <a:grpSpLocks/>
          </p:cNvGrpSpPr>
          <p:nvPr/>
        </p:nvGrpSpPr>
        <p:grpSpPr bwMode="auto">
          <a:xfrm>
            <a:off x="887157" y="1570827"/>
            <a:ext cx="8387472" cy="4018591"/>
            <a:chOff x="-50624" y="-27678"/>
            <a:chExt cx="7130188" cy="4021785"/>
          </a:xfrm>
        </p:grpSpPr>
        <p:sp>
          <p:nvSpPr>
            <p:cNvPr id="2050" name="文本框 7"/>
            <p:cNvSpPr>
              <a:spLocks noChangeArrowheads="1"/>
            </p:cNvSpPr>
            <p:nvPr/>
          </p:nvSpPr>
          <p:spPr bwMode="auto">
            <a:xfrm>
              <a:off x="-50624" y="1791754"/>
              <a:ext cx="5819520" cy="70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4000" dirty="0">
                  <a:solidFill>
                    <a:srgbClr val="707029"/>
                  </a:solidFill>
                  <a:latin typeface="+mn-ea"/>
                  <a:sym typeface="方正兰亭粗黑_GBK" panose="02000000000000000000" pitchFamily="2" charset="-122"/>
                </a:rPr>
                <a:t>Web Analytics</a:t>
              </a:r>
              <a:endParaRPr lang="zh-CN" altLang="en-US" sz="4000" dirty="0">
                <a:solidFill>
                  <a:srgbClr val="707029"/>
                </a:solidFill>
                <a:latin typeface="+mn-ea"/>
                <a:sym typeface="方正兰亭粗黑_GBK" panose="02000000000000000000" pitchFamily="2" charset="-122"/>
              </a:endParaRPr>
            </a:p>
          </p:txBody>
        </p:sp>
        <p:sp>
          <p:nvSpPr>
            <p:cNvPr id="2051" name="文本框 8"/>
            <p:cNvSpPr>
              <a:spLocks noChangeArrowheads="1"/>
            </p:cNvSpPr>
            <p:nvPr/>
          </p:nvSpPr>
          <p:spPr bwMode="auto">
            <a:xfrm>
              <a:off x="-50624" y="-27678"/>
              <a:ext cx="7130188" cy="194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6000" b="1" dirty="0">
                  <a:solidFill>
                    <a:srgbClr val="2A555B"/>
                  </a:solidFill>
                  <a:latin typeface="+mn-ea"/>
                  <a:sym typeface="方正兰亭粗黑_GBK" panose="02000000000000000000" pitchFamily="2" charset="-122"/>
                </a:rPr>
                <a:t>Flights Network Analysis</a:t>
              </a:r>
              <a:endParaRPr lang="zh-CN" altLang="en-US" sz="6000" b="1" dirty="0">
                <a:solidFill>
                  <a:srgbClr val="2A555B"/>
                </a:solidFill>
                <a:latin typeface="+mn-ea"/>
                <a:sym typeface="方正兰亭粗黑_GBK" panose="02000000000000000000" pitchFamily="2" charset="-122"/>
              </a:endParaRPr>
            </a:p>
          </p:txBody>
        </p:sp>
        <p:sp>
          <p:nvSpPr>
            <p:cNvPr id="2052" name="文本框 9"/>
            <p:cNvSpPr>
              <a:spLocks noChangeArrowheads="1"/>
            </p:cNvSpPr>
            <p:nvPr/>
          </p:nvSpPr>
          <p:spPr bwMode="auto">
            <a:xfrm>
              <a:off x="-23358" y="2500204"/>
              <a:ext cx="5168871" cy="149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50000"/>
                </a:lnSpc>
              </a:pPr>
              <a:r>
                <a:rPr lang="en-US" altLang="en-US" sz="1400" b="1" dirty="0">
                  <a:solidFill>
                    <a:srgbClr val="000000"/>
                  </a:solidFill>
                  <a:latin typeface="+mn-ea"/>
                  <a:sym typeface="等线" panose="02010600030101010101" pitchFamily="2" charset="-122"/>
                </a:rPr>
                <a:t>Team</a:t>
              </a:r>
              <a:r>
                <a:rPr lang="en-US" altLang="en-US" sz="1400" dirty="0">
                  <a:solidFill>
                    <a:srgbClr val="000000"/>
                  </a:solidFill>
                  <a:latin typeface="+mn-ea"/>
                  <a:sym typeface="等线" panose="02010600030101010101" pitchFamily="2" charset="-122"/>
                </a:rPr>
                <a:t> </a:t>
              </a:r>
              <a:r>
                <a:rPr lang="en-US" altLang="en-US" sz="1400" b="1" dirty="0">
                  <a:solidFill>
                    <a:srgbClr val="000000"/>
                  </a:solidFill>
                  <a:latin typeface="+mn-ea"/>
                  <a:sym typeface="等线" panose="02010600030101010101" pitchFamily="2" charset="-122"/>
                </a:rPr>
                <a:t>Neo</a:t>
              </a:r>
            </a:p>
            <a:p>
              <a:r>
                <a:rPr lang="en-US" sz="1400" dirty="0">
                  <a:latin typeface="+mn-lt"/>
                </a:rPr>
                <a:t>Anusuya Manickavasagam: A0163300Y, </a:t>
              </a:r>
            </a:p>
            <a:p>
              <a:r>
                <a:rPr lang="en-US" sz="1400" dirty="0">
                  <a:latin typeface="+mn-lt"/>
                </a:rPr>
                <a:t>Chinnasubbareddygari Mohan Reddy: A0163433L ,</a:t>
              </a:r>
            </a:p>
            <a:p>
              <a:r>
                <a:rPr lang="en-US" sz="1400" dirty="0" err="1">
                  <a:latin typeface="+mn-lt"/>
                </a:rPr>
                <a:t>Gello</a:t>
              </a:r>
              <a:r>
                <a:rPr lang="en-US" sz="1400" dirty="0">
                  <a:latin typeface="+mn-lt"/>
                </a:rPr>
                <a:t> Mark Vito: A0163448Y, </a:t>
              </a:r>
            </a:p>
            <a:p>
              <a:r>
                <a:rPr lang="en-US" sz="1400" dirty="0">
                  <a:latin typeface="+mn-lt"/>
                </a:rPr>
                <a:t>Indumathi Nagarajan: A0163441M,  </a:t>
              </a:r>
            </a:p>
            <a:p>
              <a:r>
                <a:rPr lang="en-US" sz="1400">
                  <a:latin typeface="+mn-lt"/>
                </a:rPr>
                <a:t>Muni</a:t>
              </a:r>
              <a:r>
                <a:rPr lang="en-US" sz="1400" dirty="0">
                  <a:latin typeface="+mn-lt"/>
                </a:rPr>
                <a:t>: A0163382E,  Pradeep: A0163453H</a:t>
              </a:r>
              <a:endParaRPr lang="en-US" altLang="en-US" sz="1400" dirty="0">
                <a:solidFill>
                  <a:srgbClr val="000000"/>
                </a:solidFill>
                <a:latin typeface="+mn-lt"/>
                <a:sym typeface="等线" panose="02010600030101010101" pitchFamily="2" charset="-122"/>
              </a:endParaRPr>
            </a:p>
          </p:txBody>
        </p:sp>
      </p:grpSp>
      <p:sp>
        <p:nvSpPr>
          <p:cNvPr id="2053" name="等腰三角形 15"/>
          <p:cNvSpPr>
            <a:spLocks noChangeArrowheads="1"/>
          </p:cNvSpPr>
          <p:nvPr/>
        </p:nvSpPr>
        <p:spPr bwMode="auto">
          <a:xfrm>
            <a:off x="2371725" y="5984875"/>
            <a:ext cx="1177925" cy="873125"/>
          </a:xfrm>
          <a:prstGeom prst="triangle">
            <a:avLst>
              <a:gd name="adj" fmla="val 50000"/>
            </a:avLst>
          </a:prstGeom>
          <a:noFill/>
          <a:ln w="12700">
            <a:solidFill>
              <a:srgbClr val="B2AD4E"/>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sp>
        <p:nvSpPr>
          <p:cNvPr id="2054" name="等腰三角形 18"/>
          <p:cNvSpPr>
            <a:spLocks noChangeArrowheads="1"/>
          </p:cNvSpPr>
          <p:nvPr/>
        </p:nvSpPr>
        <p:spPr bwMode="auto">
          <a:xfrm>
            <a:off x="6619875" y="5348289"/>
            <a:ext cx="1873250" cy="1509712"/>
          </a:xfrm>
          <a:prstGeom prst="triangle">
            <a:avLst>
              <a:gd name="adj" fmla="val 50000"/>
            </a:avLst>
          </a:prstGeom>
          <a:noFill/>
          <a:ln w="28575">
            <a:solidFill>
              <a:srgbClr val="707029"/>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sp>
        <p:nvSpPr>
          <p:cNvPr id="2055" name="等腰三角形 19"/>
          <p:cNvSpPr>
            <a:spLocks noChangeArrowheads="1"/>
          </p:cNvSpPr>
          <p:nvPr/>
        </p:nvSpPr>
        <p:spPr bwMode="auto">
          <a:xfrm>
            <a:off x="5984875" y="5722938"/>
            <a:ext cx="1441450" cy="1135062"/>
          </a:xfrm>
          <a:prstGeom prst="triangle">
            <a:avLst>
              <a:gd name="adj" fmla="val 50000"/>
            </a:avLst>
          </a:prstGeom>
          <a:noFill/>
          <a:ln w="19050">
            <a:solidFill>
              <a:srgbClr val="0498A5"/>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2056"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050" y="0"/>
            <a:ext cx="5038725"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图片 26"/>
          <p:cNvPicPr>
            <a:picLocks noChangeAspect="1" noChangeArrowheads="1"/>
          </p:cNvPicPr>
          <p:nvPr/>
        </p:nvPicPr>
        <p:blipFill>
          <a:blip r:embed="rId3">
            <a:extLst>
              <a:ext uri="{28A0092B-C50C-407E-A947-70E740481C1C}">
                <a14:useLocalDpi xmlns:a14="http://schemas.microsoft.com/office/drawing/2010/main" val="0"/>
              </a:ext>
            </a:extLst>
          </a:blip>
          <a:srcRect t="5646"/>
          <a:stretch>
            <a:fillRect/>
          </a:stretch>
        </p:blipFill>
        <p:spPr bwMode="auto">
          <a:xfrm>
            <a:off x="476250" y="0"/>
            <a:ext cx="20288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等腰三角形 28"/>
          <p:cNvSpPr>
            <a:spLocks noChangeArrowheads="1"/>
          </p:cNvSpPr>
          <p:nvPr/>
        </p:nvSpPr>
        <p:spPr bwMode="auto">
          <a:xfrm flipV="1">
            <a:off x="446088" y="0"/>
            <a:ext cx="1125537" cy="873125"/>
          </a:xfrm>
          <a:prstGeom prst="triangle">
            <a:avLst>
              <a:gd name="adj" fmla="val 50000"/>
            </a:avLst>
          </a:prstGeom>
          <a:solidFill>
            <a:srgbClr val="2A555B"/>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09</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Shortest Path Singapore - Chicago</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图片 13">
            <a:extLst>
              <a:ext uri="{FF2B5EF4-FFF2-40B4-BE49-F238E27FC236}">
                <a16:creationId xmlns:a16="http://schemas.microsoft.com/office/drawing/2014/main" id="{85660B3D-05BB-41C0-BC89-718958BA1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F20A3F1-868D-4628-B4F9-B3CBA582CE27}"/>
              </a:ext>
            </a:extLst>
          </p:cNvPr>
          <p:cNvPicPr>
            <a:picLocks noChangeAspect="1"/>
          </p:cNvPicPr>
          <p:nvPr/>
        </p:nvPicPr>
        <p:blipFill>
          <a:blip r:embed="rId4"/>
          <a:stretch>
            <a:fillRect/>
          </a:stretch>
        </p:blipFill>
        <p:spPr>
          <a:xfrm>
            <a:off x="840099" y="1413982"/>
            <a:ext cx="9868519" cy="4445818"/>
          </a:xfrm>
          <a:prstGeom prst="rect">
            <a:avLst/>
          </a:prstGeom>
        </p:spPr>
      </p:pic>
    </p:spTree>
    <p:extLst>
      <p:ext uri="{BB962C8B-B14F-4D97-AF65-F5344CB8AC3E}">
        <p14:creationId xmlns:p14="http://schemas.microsoft.com/office/powerpoint/2010/main" val="2705844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10</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Singapore - Mumbai: One Stop Routes</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21DB81AC-EB22-475F-907E-41576DEA7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2392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2D4FAEE-1732-4B8B-B95A-1049A7EFA047}"/>
              </a:ext>
            </a:extLst>
          </p:cNvPr>
          <p:cNvPicPr>
            <a:picLocks noChangeAspect="1"/>
          </p:cNvPicPr>
          <p:nvPr/>
        </p:nvPicPr>
        <p:blipFill>
          <a:blip r:embed="rId4"/>
          <a:stretch>
            <a:fillRect/>
          </a:stretch>
        </p:blipFill>
        <p:spPr>
          <a:xfrm>
            <a:off x="1079371" y="954964"/>
            <a:ext cx="9602032" cy="5794093"/>
          </a:xfrm>
          <a:prstGeom prst="rect">
            <a:avLst/>
          </a:prstGeom>
        </p:spPr>
      </p:pic>
    </p:spTree>
    <p:extLst>
      <p:ext uri="{BB962C8B-B14F-4D97-AF65-F5344CB8AC3E}">
        <p14:creationId xmlns:p14="http://schemas.microsoft.com/office/powerpoint/2010/main" val="128575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11</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Singapore - Mumbai: On Map</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21DB81AC-EB22-475F-907E-41576DEA7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2392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51FF568-D00C-45DF-88AB-354C9CDF7119}"/>
              </a:ext>
            </a:extLst>
          </p:cNvPr>
          <p:cNvPicPr>
            <a:picLocks noChangeAspect="1"/>
          </p:cNvPicPr>
          <p:nvPr/>
        </p:nvPicPr>
        <p:blipFill>
          <a:blip r:embed="rId4"/>
          <a:stretch>
            <a:fillRect/>
          </a:stretch>
        </p:blipFill>
        <p:spPr>
          <a:xfrm>
            <a:off x="694968" y="986692"/>
            <a:ext cx="9916325" cy="5110517"/>
          </a:xfrm>
          <a:prstGeom prst="rect">
            <a:avLst/>
          </a:prstGeom>
        </p:spPr>
      </p:pic>
    </p:spTree>
    <p:extLst>
      <p:ext uri="{BB962C8B-B14F-4D97-AF65-F5344CB8AC3E}">
        <p14:creationId xmlns:p14="http://schemas.microsoft.com/office/powerpoint/2010/main" val="396896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12</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641993" y="140489"/>
            <a:ext cx="994040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Singapore - Mumbai: One Stop Routes (Optimized)</a:t>
            </a:r>
            <a:endParaRPr lang="zh-CN" altLang="en-US" sz="3200" b="1" dirty="0">
              <a:solidFill>
                <a:srgbClr val="2A555B"/>
              </a:solidFill>
              <a:latin typeface="Lato Light"/>
              <a:sym typeface="方正兰亭粗黑_GBK" panose="02000000000000000000" pitchFamily="2" charset="-122"/>
            </a:endParaRPr>
          </a:p>
          <a:p>
            <a:r>
              <a:rPr lang="en-IN" altLang="zh-CN" sz="3200" b="1" dirty="0">
                <a:solidFill>
                  <a:srgbClr val="2A555B"/>
                </a:solidFill>
                <a:latin typeface="Lato Light"/>
                <a:sym typeface="方正兰亭粗黑_GBK" panose="02000000000000000000" pitchFamily="2" charset="-122"/>
              </a:rPr>
              <a:t> </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21DB81AC-EB22-475F-907E-41576DEA7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2392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8E12E73-3C69-4558-B80D-2C60F815A2CD}"/>
              </a:ext>
            </a:extLst>
          </p:cNvPr>
          <p:cNvPicPr>
            <a:picLocks noChangeAspect="1"/>
          </p:cNvPicPr>
          <p:nvPr/>
        </p:nvPicPr>
        <p:blipFill>
          <a:blip r:embed="rId4"/>
          <a:stretch>
            <a:fillRect/>
          </a:stretch>
        </p:blipFill>
        <p:spPr>
          <a:xfrm>
            <a:off x="1490605" y="1022820"/>
            <a:ext cx="9154803" cy="4887007"/>
          </a:xfrm>
          <a:prstGeom prst="rect">
            <a:avLst/>
          </a:prstGeom>
        </p:spPr>
      </p:pic>
    </p:spTree>
    <p:extLst>
      <p:ext uri="{BB962C8B-B14F-4D97-AF65-F5344CB8AC3E}">
        <p14:creationId xmlns:p14="http://schemas.microsoft.com/office/powerpoint/2010/main" val="356716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13</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641993" y="140489"/>
            <a:ext cx="1045048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Singapore - Mumbai: One Stop Routes (Optimized+)</a:t>
            </a:r>
            <a:endParaRPr lang="zh-CN" altLang="en-US" sz="3200" b="1" dirty="0">
              <a:solidFill>
                <a:srgbClr val="2A555B"/>
              </a:solidFill>
              <a:latin typeface="Lato Light"/>
              <a:sym typeface="方正兰亭粗黑_GBK" panose="02000000000000000000" pitchFamily="2" charset="-122"/>
            </a:endParaRPr>
          </a:p>
          <a:p>
            <a:r>
              <a:rPr lang="en-IN" altLang="zh-CN" sz="3200" b="1" dirty="0">
                <a:solidFill>
                  <a:srgbClr val="2A555B"/>
                </a:solidFill>
                <a:latin typeface="Lato Light"/>
                <a:sym typeface="方正兰亭粗黑_GBK" panose="02000000000000000000" pitchFamily="2" charset="-122"/>
              </a:rPr>
              <a:t> </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21DB81AC-EB22-475F-907E-41576DEA7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2392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66E57CA-2645-4AAB-A20C-5F20841D8561}"/>
              </a:ext>
            </a:extLst>
          </p:cNvPr>
          <p:cNvPicPr>
            <a:picLocks noChangeAspect="1"/>
          </p:cNvPicPr>
          <p:nvPr/>
        </p:nvPicPr>
        <p:blipFill>
          <a:blip r:embed="rId4"/>
          <a:stretch>
            <a:fillRect/>
          </a:stretch>
        </p:blipFill>
        <p:spPr>
          <a:xfrm>
            <a:off x="2052073" y="1385602"/>
            <a:ext cx="8087854" cy="4086795"/>
          </a:xfrm>
          <a:prstGeom prst="rect">
            <a:avLst/>
          </a:prstGeom>
        </p:spPr>
      </p:pic>
    </p:spTree>
    <p:extLst>
      <p:ext uri="{BB962C8B-B14F-4D97-AF65-F5344CB8AC3E}">
        <p14:creationId xmlns:p14="http://schemas.microsoft.com/office/powerpoint/2010/main" val="306836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14</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Key Players – Page Rank</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489678E5-346C-4E7C-9424-860691F4C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a:extLst>
              <a:ext uri="{FF2B5EF4-FFF2-40B4-BE49-F238E27FC236}">
                <a16:creationId xmlns:a16="http://schemas.microsoft.com/office/drawing/2014/main" id="{E7F54411-33D0-485C-BB53-2596FBB6C7C1}"/>
              </a:ext>
            </a:extLst>
          </p:cNvPr>
          <p:cNvGraphicFramePr>
            <a:graphicFrameLocks noGrp="1"/>
          </p:cNvGraphicFramePr>
          <p:nvPr>
            <p:extLst>
              <p:ext uri="{D42A27DB-BD31-4B8C-83A1-F6EECF244321}">
                <p14:modId xmlns:p14="http://schemas.microsoft.com/office/powerpoint/2010/main" val="2247316840"/>
              </p:ext>
            </p:extLst>
          </p:nvPr>
        </p:nvGraphicFramePr>
        <p:xfrm>
          <a:off x="1799646" y="944809"/>
          <a:ext cx="8529342" cy="3815080"/>
        </p:xfrm>
        <a:graphic>
          <a:graphicData uri="http://schemas.openxmlformats.org/drawingml/2006/table">
            <a:tbl>
              <a:tblPr firstRow="1" bandRow="1">
                <a:tableStyleId>{5940675A-B579-460E-94D1-54222C63F5DA}</a:tableStyleId>
              </a:tblPr>
              <a:tblGrid>
                <a:gridCol w="4927725">
                  <a:extLst>
                    <a:ext uri="{9D8B030D-6E8A-4147-A177-3AD203B41FA5}">
                      <a16:colId xmlns:a16="http://schemas.microsoft.com/office/drawing/2014/main" val="2388752885"/>
                    </a:ext>
                  </a:extLst>
                </a:gridCol>
                <a:gridCol w="3601617">
                  <a:extLst>
                    <a:ext uri="{9D8B030D-6E8A-4147-A177-3AD203B41FA5}">
                      <a16:colId xmlns:a16="http://schemas.microsoft.com/office/drawing/2014/main" val="1037915302"/>
                    </a:ext>
                  </a:extLst>
                </a:gridCol>
              </a:tblGrid>
              <a:tr h="370840">
                <a:tc>
                  <a:txBody>
                    <a:bodyPr/>
                    <a:lstStyle/>
                    <a:p>
                      <a:r>
                        <a:rPr lang="en-US" b="1" dirty="0"/>
                        <a:t>Key Airports</a:t>
                      </a:r>
                    </a:p>
                  </a:txBody>
                  <a:tcPr/>
                </a:tc>
                <a:tc>
                  <a:txBody>
                    <a:bodyPr/>
                    <a:lstStyle/>
                    <a:p>
                      <a:r>
                        <a:rPr lang="en-US" b="1" dirty="0"/>
                        <a:t>Page Rank</a:t>
                      </a:r>
                    </a:p>
                  </a:txBody>
                  <a:tcPr/>
                </a:tc>
                <a:extLst>
                  <a:ext uri="{0D108BD9-81ED-4DB2-BD59-A6C34878D82A}">
                    <a16:rowId xmlns:a16="http://schemas.microsoft.com/office/drawing/2014/main" val="4084089451"/>
                  </a:ext>
                </a:extLst>
              </a:tr>
              <a:tr h="370840">
                <a:tc>
                  <a:txBody>
                    <a:bodyPr/>
                    <a:lstStyle/>
                    <a:p>
                      <a:r>
                        <a:rPr lang="en-US" sz="2000" b="1" dirty="0"/>
                        <a:t>Hartsfield Jackson Atlanta International Airport</a:t>
                      </a:r>
                    </a:p>
                  </a:txBody>
                  <a:tcPr/>
                </a:tc>
                <a:tc>
                  <a:txBody>
                    <a:bodyPr/>
                    <a:lstStyle/>
                    <a:p>
                      <a:r>
                        <a:rPr lang="en-US" dirty="0"/>
                        <a:t>0.00349</a:t>
                      </a:r>
                    </a:p>
                  </a:txBody>
                  <a:tcPr/>
                </a:tc>
                <a:extLst>
                  <a:ext uri="{0D108BD9-81ED-4DB2-BD59-A6C34878D82A}">
                    <a16:rowId xmlns:a16="http://schemas.microsoft.com/office/drawing/2014/main" val="2479453628"/>
                  </a:ext>
                </a:extLst>
              </a:tr>
              <a:tr h="370840">
                <a:tc>
                  <a:txBody>
                    <a:bodyPr/>
                    <a:lstStyle/>
                    <a:p>
                      <a:r>
                        <a:rPr lang="en-US" dirty="0"/>
                        <a:t>Chicago O'Hare International Airport</a:t>
                      </a:r>
                    </a:p>
                  </a:txBody>
                  <a:tcPr/>
                </a:tc>
                <a:tc>
                  <a:txBody>
                    <a:bodyPr/>
                    <a:lstStyle/>
                    <a:p>
                      <a:r>
                        <a:rPr lang="en-US" dirty="0"/>
                        <a:t>0.00215</a:t>
                      </a:r>
                    </a:p>
                  </a:txBody>
                  <a:tcPr/>
                </a:tc>
                <a:extLst>
                  <a:ext uri="{0D108BD9-81ED-4DB2-BD59-A6C34878D82A}">
                    <a16:rowId xmlns:a16="http://schemas.microsoft.com/office/drawing/2014/main" val="2193882291"/>
                  </a:ext>
                </a:extLst>
              </a:tr>
              <a:tr h="370840">
                <a:tc>
                  <a:txBody>
                    <a:bodyPr/>
                    <a:lstStyle/>
                    <a:p>
                      <a:r>
                        <a:rPr lang="en-US" dirty="0"/>
                        <a:t>Dallas Fort Worth International Airport</a:t>
                      </a:r>
                    </a:p>
                  </a:txBody>
                  <a:tcPr/>
                </a:tc>
                <a:tc>
                  <a:txBody>
                    <a:bodyPr/>
                    <a:lstStyle/>
                    <a:p>
                      <a:r>
                        <a:rPr lang="en-US" dirty="0"/>
                        <a:t>0.00199</a:t>
                      </a:r>
                    </a:p>
                  </a:txBody>
                  <a:tcPr/>
                </a:tc>
                <a:extLst>
                  <a:ext uri="{0D108BD9-81ED-4DB2-BD59-A6C34878D82A}">
                    <a16:rowId xmlns:a16="http://schemas.microsoft.com/office/drawing/2014/main" val="304381684"/>
                  </a:ext>
                </a:extLst>
              </a:tr>
              <a:tr h="370840">
                <a:tc>
                  <a:txBody>
                    <a:bodyPr/>
                    <a:lstStyle/>
                    <a:p>
                      <a:r>
                        <a:rPr lang="en-US" dirty="0"/>
                        <a:t>Los Angeles International Airport</a:t>
                      </a:r>
                    </a:p>
                  </a:txBody>
                  <a:tcPr/>
                </a:tc>
                <a:tc>
                  <a:txBody>
                    <a:bodyPr/>
                    <a:lstStyle/>
                    <a:p>
                      <a:r>
                        <a:rPr lang="en-US" dirty="0"/>
                        <a:t>0.00199</a:t>
                      </a:r>
                    </a:p>
                  </a:txBody>
                  <a:tcPr/>
                </a:tc>
                <a:extLst>
                  <a:ext uri="{0D108BD9-81ED-4DB2-BD59-A6C34878D82A}">
                    <a16:rowId xmlns:a16="http://schemas.microsoft.com/office/drawing/2014/main" val="3584725986"/>
                  </a:ext>
                </a:extLst>
              </a:tr>
              <a:tr h="370840">
                <a:tc>
                  <a:txBody>
                    <a:bodyPr/>
                    <a:lstStyle/>
                    <a:p>
                      <a:r>
                        <a:rPr lang="en-US" dirty="0"/>
                        <a:t>Beijing Capital International Airport</a:t>
                      </a:r>
                    </a:p>
                  </a:txBody>
                  <a:tcPr/>
                </a:tc>
                <a:tc>
                  <a:txBody>
                    <a:bodyPr/>
                    <a:lstStyle/>
                    <a:p>
                      <a:r>
                        <a:rPr lang="en-US" dirty="0"/>
                        <a:t>0.00190</a:t>
                      </a:r>
                    </a:p>
                  </a:txBody>
                  <a:tcPr/>
                </a:tc>
                <a:extLst>
                  <a:ext uri="{0D108BD9-81ED-4DB2-BD59-A6C34878D82A}">
                    <a16:rowId xmlns:a16="http://schemas.microsoft.com/office/drawing/2014/main" val="2265262248"/>
                  </a:ext>
                </a:extLst>
              </a:tr>
              <a:tr h="370840">
                <a:tc>
                  <a:txBody>
                    <a:bodyPr/>
                    <a:lstStyle/>
                    <a:p>
                      <a:r>
                        <a:rPr lang="fr-FR" dirty="0"/>
                        <a:t>Charles de Gaulle International Airport</a:t>
                      </a:r>
                      <a:endParaRPr lang="en-US" dirty="0"/>
                    </a:p>
                  </a:txBody>
                  <a:tcPr/>
                </a:tc>
                <a:tc>
                  <a:txBody>
                    <a:bodyPr/>
                    <a:lstStyle/>
                    <a:p>
                      <a:r>
                        <a:rPr lang="en-US" dirty="0"/>
                        <a:t>0.00184</a:t>
                      </a:r>
                    </a:p>
                  </a:txBody>
                  <a:tcPr/>
                </a:tc>
                <a:extLst>
                  <a:ext uri="{0D108BD9-81ED-4DB2-BD59-A6C34878D82A}">
                    <a16:rowId xmlns:a16="http://schemas.microsoft.com/office/drawing/2014/main" val="4223576785"/>
                  </a:ext>
                </a:extLst>
              </a:tr>
              <a:tr h="370840">
                <a:tc>
                  <a:txBody>
                    <a:bodyPr/>
                    <a:lstStyle/>
                    <a:p>
                      <a:r>
                        <a:rPr lang="en-US" dirty="0"/>
                        <a:t>London Heathrow Airport</a:t>
                      </a:r>
                    </a:p>
                  </a:txBody>
                  <a:tcPr/>
                </a:tc>
                <a:tc>
                  <a:txBody>
                    <a:bodyPr/>
                    <a:lstStyle/>
                    <a:p>
                      <a:r>
                        <a:rPr lang="en-US" dirty="0"/>
                        <a:t>0.00183</a:t>
                      </a:r>
                    </a:p>
                  </a:txBody>
                  <a:tcPr/>
                </a:tc>
                <a:extLst>
                  <a:ext uri="{0D108BD9-81ED-4DB2-BD59-A6C34878D82A}">
                    <a16:rowId xmlns:a16="http://schemas.microsoft.com/office/drawing/2014/main" val="1753642943"/>
                  </a:ext>
                </a:extLst>
              </a:tr>
              <a:tr h="370840">
                <a:tc>
                  <a:txBody>
                    <a:bodyPr/>
                    <a:lstStyle/>
                    <a:p>
                      <a:r>
                        <a:rPr lang="en-US" sz="2800" dirty="0"/>
                        <a:t>Singapore Changi Airport</a:t>
                      </a:r>
                    </a:p>
                  </a:txBody>
                  <a:tcPr/>
                </a:tc>
                <a:tc>
                  <a:txBody>
                    <a:bodyPr/>
                    <a:lstStyle/>
                    <a:p>
                      <a:r>
                        <a:rPr lang="en-US" dirty="0"/>
                        <a:t>0.00174</a:t>
                      </a:r>
                    </a:p>
                  </a:txBody>
                  <a:tcPr/>
                </a:tc>
                <a:extLst>
                  <a:ext uri="{0D108BD9-81ED-4DB2-BD59-A6C34878D82A}">
                    <a16:rowId xmlns:a16="http://schemas.microsoft.com/office/drawing/2014/main" val="3925183075"/>
                  </a:ext>
                </a:extLst>
              </a:tr>
            </a:tbl>
          </a:graphicData>
        </a:graphic>
      </p:graphicFrame>
      <p:sp>
        <p:nvSpPr>
          <p:cNvPr id="12" name="Freeform 733">
            <a:extLst>
              <a:ext uri="{FF2B5EF4-FFF2-40B4-BE49-F238E27FC236}">
                <a16:creationId xmlns:a16="http://schemas.microsoft.com/office/drawing/2014/main" id="{F51BCB16-6091-4DA0-B87C-92888BD44C6F}"/>
              </a:ext>
            </a:extLst>
          </p:cNvPr>
          <p:cNvSpPr>
            <a:spLocks noChangeArrowheads="1"/>
          </p:cNvSpPr>
          <p:nvPr/>
        </p:nvSpPr>
        <p:spPr bwMode="auto">
          <a:xfrm rot="5400000" flipH="1">
            <a:off x="8098483" y="925996"/>
            <a:ext cx="246316" cy="412198"/>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rgbClr val="BD392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pic>
        <p:nvPicPr>
          <p:cNvPr id="4" name="Picture 3">
            <a:extLst>
              <a:ext uri="{FF2B5EF4-FFF2-40B4-BE49-F238E27FC236}">
                <a16:creationId xmlns:a16="http://schemas.microsoft.com/office/drawing/2014/main" id="{327EB6D7-5143-4842-B621-96673608ED62}"/>
              </a:ext>
            </a:extLst>
          </p:cNvPr>
          <p:cNvPicPr>
            <a:picLocks noChangeAspect="1"/>
          </p:cNvPicPr>
          <p:nvPr/>
        </p:nvPicPr>
        <p:blipFill>
          <a:blip r:embed="rId4"/>
          <a:stretch>
            <a:fillRect/>
          </a:stretch>
        </p:blipFill>
        <p:spPr>
          <a:xfrm>
            <a:off x="3255222" y="4999566"/>
            <a:ext cx="5039693" cy="1727731"/>
          </a:xfrm>
          <a:prstGeom prst="rect">
            <a:avLst/>
          </a:prstGeom>
        </p:spPr>
      </p:pic>
      <p:pic>
        <p:nvPicPr>
          <p:cNvPr id="6" name="Graphic 5" descr="Winking Face with Solid Fill">
            <a:extLst>
              <a:ext uri="{FF2B5EF4-FFF2-40B4-BE49-F238E27FC236}">
                <a16:creationId xmlns:a16="http://schemas.microsoft.com/office/drawing/2014/main" id="{745EB569-7931-4CB2-A7DC-54DCB2343E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3049" y="4990235"/>
            <a:ext cx="914400" cy="914400"/>
          </a:xfrm>
          <a:prstGeom prst="rect">
            <a:avLst/>
          </a:prstGeom>
        </p:spPr>
      </p:pic>
      <p:sp>
        <p:nvSpPr>
          <p:cNvPr id="16" name="Shape 194">
            <a:extLst>
              <a:ext uri="{FF2B5EF4-FFF2-40B4-BE49-F238E27FC236}">
                <a16:creationId xmlns:a16="http://schemas.microsoft.com/office/drawing/2014/main" id="{9ED1FC83-186B-4929-A2B1-F0D252E858AB}"/>
              </a:ext>
            </a:extLst>
          </p:cNvPr>
          <p:cNvSpPr/>
          <p:nvPr/>
        </p:nvSpPr>
        <p:spPr>
          <a:xfrm>
            <a:off x="1231984" y="4226976"/>
            <a:ext cx="483604" cy="557291"/>
          </a:xfrm>
          <a:prstGeom prst="rect">
            <a:avLst/>
          </a:prstGeom>
          <a:solidFill>
            <a:srgbClr val="34A7B2"/>
          </a:solidFill>
          <a:ln>
            <a:noFill/>
          </a:ln>
        </p:spPr>
        <p:txBody>
          <a:bodyPr lIns="121900" tIns="60933" rIns="121900" bIns="60933" anchor="ctr" anchorCtr="0">
            <a:noAutofit/>
          </a:bodyPr>
          <a:lstStyle/>
          <a:p>
            <a:pPr algn="ctr">
              <a:spcBef>
                <a:spcPts val="0"/>
              </a:spcBef>
            </a:pPr>
            <a:endParaRPr sz="2400">
              <a:solidFill>
                <a:schemeClr val="lt1"/>
              </a:solidFill>
              <a:latin typeface="Arial"/>
              <a:ea typeface="Arial"/>
              <a:cs typeface="Arial"/>
              <a:sym typeface="Arial"/>
            </a:endParaRPr>
          </a:p>
        </p:txBody>
      </p:sp>
      <p:sp>
        <p:nvSpPr>
          <p:cNvPr id="17" name="Shape 195">
            <a:extLst>
              <a:ext uri="{FF2B5EF4-FFF2-40B4-BE49-F238E27FC236}">
                <a16:creationId xmlns:a16="http://schemas.microsoft.com/office/drawing/2014/main" id="{0DA1EBB1-F15F-4434-B820-7F948054DBD4}"/>
              </a:ext>
            </a:extLst>
          </p:cNvPr>
          <p:cNvSpPr txBox="1"/>
          <p:nvPr/>
        </p:nvSpPr>
        <p:spPr>
          <a:xfrm>
            <a:off x="1006471" y="4126537"/>
            <a:ext cx="959500" cy="717332"/>
          </a:xfrm>
          <a:prstGeom prst="rect">
            <a:avLst/>
          </a:prstGeom>
          <a:noFill/>
          <a:ln>
            <a:noFill/>
          </a:ln>
        </p:spPr>
        <p:txBody>
          <a:bodyPr lIns="121900" tIns="60933" rIns="121900" bIns="60933" anchor="ctr" anchorCtr="0">
            <a:noAutofit/>
          </a:bodyPr>
          <a:lstStyle/>
          <a:p>
            <a:pPr algn="ctr">
              <a:spcBef>
                <a:spcPts val="0"/>
              </a:spcBef>
              <a:buSzPct val="25000"/>
            </a:pPr>
            <a:r>
              <a:rPr lang="en" sz="3600" b="1" dirty="0">
                <a:solidFill>
                  <a:schemeClr val="lt1"/>
                </a:solidFill>
                <a:latin typeface="Arial"/>
                <a:ea typeface="Arial"/>
                <a:cs typeface="Arial"/>
                <a:sym typeface="Arial"/>
              </a:rPr>
              <a:t>8</a:t>
            </a:r>
          </a:p>
        </p:txBody>
      </p:sp>
      <p:sp>
        <p:nvSpPr>
          <p:cNvPr id="22" name="Shape 194">
            <a:extLst>
              <a:ext uri="{FF2B5EF4-FFF2-40B4-BE49-F238E27FC236}">
                <a16:creationId xmlns:a16="http://schemas.microsoft.com/office/drawing/2014/main" id="{75F53522-6FC8-4608-9015-8D1F0CD2A6AE}"/>
              </a:ext>
            </a:extLst>
          </p:cNvPr>
          <p:cNvSpPr/>
          <p:nvPr/>
        </p:nvSpPr>
        <p:spPr>
          <a:xfrm>
            <a:off x="1188696" y="1375397"/>
            <a:ext cx="483604" cy="557291"/>
          </a:xfrm>
          <a:prstGeom prst="rect">
            <a:avLst/>
          </a:prstGeom>
          <a:solidFill>
            <a:srgbClr val="34A7B2"/>
          </a:solidFill>
          <a:ln>
            <a:noFill/>
          </a:ln>
        </p:spPr>
        <p:txBody>
          <a:bodyPr lIns="121900" tIns="60933" rIns="121900" bIns="60933" anchor="ctr" anchorCtr="0">
            <a:noAutofit/>
          </a:bodyPr>
          <a:lstStyle/>
          <a:p>
            <a:pPr algn="ctr">
              <a:spcBef>
                <a:spcPts val="0"/>
              </a:spcBef>
              <a:buSzPct val="25000"/>
            </a:pPr>
            <a:r>
              <a:rPr lang="en" sz="2400" b="1" dirty="0">
                <a:solidFill>
                  <a:schemeClr val="lt1"/>
                </a:solidFill>
                <a:latin typeface="Arial"/>
                <a:ea typeface="Arial"/>
                <a:cs typeface="Arial"/>
                <a:sym typeface="Arial"/>
              </a:rPr>
              <a:t>1</a:t>
            </a:r>
          </a:p>
        </p:txBody>
      </p:sp>
    </p:spTree>
    <p:extLst>
      <p:ext uri="{BB962C8B-B14F-4D97-AF65-F5344CB8AC3E}">
        <p14:creationId xmlns:p14="http://schemas.microsoft.com/office/powerpoint/2010/main" val="110124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arn(inVertical)">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par>
                                <p:cTn id="25" presetID="16" presetClass="entr" presetSubtype="2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15</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Key Communities</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4222E4C2-E205-4F3C-A2FF-ADC589F63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87269B5-B8B0-4892-B1EF-54C9F4D587B0}"/>
              </a:ext>
            </a:extLst>
          </p:cNvPr>
          <p:cNvPicPr>
            <a:picLocks noChangeAspect="1"/>
          </p:cNvPicPr>
          <p:nvPr/>
        </p:nvPicPr>
        <p:blipFill>
          <a:blip r:embed="rId5"/>
          <a:stretch>
            <a:fillRect/>
          </a:stretch>
        </p:blipFill>
        <p:spPr>
          <a:xfrm>
            <a:off x="5758833" y="916167"/>
            <a:ext cx="4706007" cy="4467849"/>
          </a:xfrm>
          <a:prstGeom prst="rect">
            <a:avLst/>
          </a:prstGeom>
        </p:spPr>
      </p:pic>
      <p:sp>
        <p:nvSpPr>
          <p:cNvPr id="5" name="TextBox 4">
            <a:extLst>
              <a:ext uri="{FF2B5EF4-FFF2-40B4-BE49-F238E27FC236}">
                <a16:creationId xmlns:a16="http://schemas.microsoft.com/office/drawing/2014/main" id="{98E89C4A-0395-4E5A-8598-295B70F1B55C}"/>
              </a:ext>
            </a:extLst>
          </p:cNvPr>
          <p:cNvSpPr txBox="1"/>
          <p:nvPr/>
        </p:nvSpPr>
        <p:spPr>
          <a:xfrm>
            <a:off x="7453745" y="2639294"/>
            <a:ext cx="505267" cy="369332"/>
          </a:xfrm>
          <a:prstGeom prst="rect">
            <a:avLst/>
          </a:prstGeom>
          <a:noFill/>
        </p:spPr>
        <p:txBody>
          <a:bodyPr wrap="none" rtlCol="0">
            <a:spAutoFit/>
          </a:bodyPr>
          <a:lstStyle/>
          <a:p>
            <a:r>
              <a:rPr lang="en-US" dirty="0"/>
              <a:t>US</a:t>
            </a:r>
          </a:p>
        </p:txBody>
      </p:sp>
      <p:sp>
        <p:nvSpPr>
          <p:cNvPr id="6" name="TextBox 5">
            <a:extLst>
              <a:ext uri="{FF2B5EF4-FFF2-40B4-BE49-F238E27FC236}">
                <a16:creationId xmlns:a16="http://schemas.microsoft.com/office/drawing/2014/main" id="{DCDC172A-404C-4A7C-987A-D102B20698D1}"/>
              </a:ext>
            </a:extLst>
          </p:cNvPr>
          <p:cNvSpPr txBox="1"/>
          <p:nvPr/>
        </p:nvSpPr>
        <p:spPr>
          <a:xfrm>
            <a:off x="7695772" y="3914346"/>
            <a:ext cx="505267" cy="369332"/>
          </a:xfrm>
          <a:prstGeom prst="rect">
            <a:avLst/>
          </a:prstGeom>
          <a:noFill/>
        </p:spPr>
        <p:txBody>
          <a:bodyPr wrap="none" rtlCol="0">
            <a:spAutoFit/>
          </a:bodyPr>
          <a:lstStyle/>
          <a:p>
            <a:r>
              <a:rPr lang="en-US" dirty="0"/>
              <a:t>EU</a:t>
            </a:r>
          </a:p>
        </p:txBody>
      </p:sp>
      <p:sp>
        <p:nvSpPr>
          <p:cNvPr id="18" name="TextBox 17">
            <a:extLst>
              <a:ext uri="{FF2B5EF4-FFF2-40B4-BE49-F238E27FC236}">
                <a16:creationId xmlns:a16="http://schemas.microsoft.com/office/drawing/2014/main" id="{405EAE36-8149-43ED-BDAA-A77BC74EB6D4}"/>
              </a:ext>
            </a:extLst>
          </p:cNvPr>
          <p:cNvSpPr txBox="1"/>
          <p:nvPr/>
        </p:nvSpPr>
        <p:spPr>
          <a:xfrm>
            <a:off x="9088156" y="3251073"/>
            <a:ext cx="1351652" cy="369332"/>
          </a:xfrm>
          <a:prstGeom prst="rect">
            <a:avLst/>
          </a:prstGeom>
          <a:noFill/>
        </p:spPr>
        <p:txBody>
          <a:bodyPr wrap="none" rtlCol="0">
            <a:spAutoFit/>
          </a:bodyPr>
          <a:lstStyle/>
          <a:p>
            <a:r>
              <a:rPr lang="en-US" dirty="0"/>
              <a:t>Asia/EMEA</a:t>
            </a:r>
          </a:p>
        </p:txBody>
      </p:sp>
      <p:sp>
        <p:nvSpPr>
          <p:cNvPr id="19" name="TextBox 18">
            <a:extLst>
              <a:ext uri="{FF2B5EF4-FFF2-40B4-BE49-F238E27FC236}">
                <a16:creationId xmlns:a16="http://schemas.microsoft.com/office/drawing/2014/main" id="{AF53C802-584B-4062-AC6E-E0E4BEE79BAB}"/>
              </a:ext>
            </a:extLst>
          </p:cNvPr>
          <p:cNvSpPr txBox="1"/>
          <p:nvPr/>
        </p:nvSpPr>
        <p:spPr>
          <a:xfrm>
            <a:off x="9220199" y="1406239"/>
            <a:ext cx="505267" cy="369332"/>
          </a:xfrm>
          <a:prstGeom prst="rect">
            <a:avLst/>
          </a:prstGeom>
          <a:noFill/>
        </p:spPr>
        <p:txBody>
          <a:bodyPr wrap="square" rtlCol="0">
            <a:spAutoFit/>
          </a:bodyPr>
          <a:lstStyle/>
          <a:p>
            <a:r>
              <a:rPr lang="en-US" dirty="0"/>
              <a:t>AU</a:t>
            </a:r>
          </a:p>
        </p:txBody>
      </p:sp>
      <p:pic>
        <p:nvPicPr>
          <p:cNvPr id="7" name="Picture 6">
            <a:extLst>
              <a:ext uri="{FF2B5EF4-FFF2-40B4-BE49-F238E27FC236}">
                <a16:creationId xmlns:a16="http://schemas.microsoft.com/office/drawing/2014/main" id="{7720F7CD-414B-43CF-B88A-72C1087905AE}"/>
              </a:ext>
            </a:extLst>
          </p:cNvPr>
          <p:cNvPicPr>
            <a:picLocks noChangeAspect="1"/>
          </p:cNvPicPr>
          <p:nvPr/>
        </p:nvPicPr>
        <p:blipFill>
          <a:blip r:embed="rId6"/>
          <a:stretch>
            <a:fillRect/>
          </a:stretch>
        </p:blipFill>
        <p:spPr>
          <a:xfrm>
            <a:off x="1398065" y="1353770"/>
            <a:ext cx="3552825" cy="3609975"/>
          </a:xfrm>
          <a:prstGeom prst="rect">
            <a:avLst/>
          </a:prstGeom>
        </p:spPr>
      </p:pic>
    </p:spTree>
    <p:extLst>
      <p:ext uri="{BB962C8B-B14F-4D97-AF65-F5344CB8AC3E}">
        <p14:creationId xmlns:p14="http://schemas.microsoft.com/office/powerpoint/2010/main" val="2776233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16</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Limitations</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0" name="图片 13">
            <a:extLst>
              <a:ext uri="{FF2B5EF4-FFF2-40B4-BE49-F238E27FC236}">
                <a16:creationId xmlns:a16="http://schemas.microsoft.com/office/drawing/2014/main" id="{99ED9042-4BE8-4554-A853-3D90FE2A5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A16DE0F-3245-4230-A002-EE3BBF491FDF}"/>
              </a:ext>
            </a:extLst>
          </p:cNvPr>
          <p:cNvSpPr/>
          <p:nvPr/>
        </p:nvSpPr>
        <p:spPr>
          <a:xfrm>
            <a:off x="1247191" y="1262063"/>
            <a:ext cx="8951167" cy="2554545"/>
          </a:xfrm>
          <a:prstGeom prst="rect">
            <a:avLst/>
          </a:prstGeom>
        </p:spPr>
        <p:txBody>
          <a:bodyPr wrap="square">
            <a:spAutoFit/>
          </a:bodyPr>
          <a:lstStyle/>
          <a:p>
            <a:r>
              <a:rPr lang="en-US" sz="2000" dirty="0">
                <a:solidFill>
                  <a:schemeClr val="tx1">
                    <a:lumMod val="95000"/>
                    <a:lumOff val="5000"/>
                  </a:schemeClr>
                </a:solidFill>
                <a:latin typeface="Lato Light"/>
              </a:rPr>
              <a:t> </a:t>
            </a:r>
            <a:endParaRPr lang="en-US" sz="2800" dirty="0">
              <a:solidFill>
                <a:schemeClr val="tx1">
                  <a:lumMod val="95000"/>
                  <a:lumOff val="5000"/>
                </a:schemeClr>
              </a:solidFill>
              <a:latin typeface="Lato Light"/>
            </a:endParaRPr>
          </a:p>
          <a:p>
            <a:pPr marL="285750" indent="-285750">
              <a:buBlip>
                <a:blip r:embed="rId4">
                  <a:extLst/>
                </a:blip>
              </a:buBlip>
            </a:pPr>
            <a:r>
              <a:rPr lang="en-US" sz="2800" dirty="0">
                <a:solidFill>
                  <a:schemeClr val="tx1">
                    <a:lumMod val="95000"/>
                    <a:lumOff val="5000"/>
                  </a:schemeClr>
                </a:solidFill>
                <a:latin typeface="Lato Light"/>
              </a:rPr>
              <a:t> Didn’t have full transit routes information</a:t>
            </a:r>
          </a:p>
          <a:p>
            <a:pPr marL="285750" indent="-285750">
              <a:buBlip>
                <a:blip r:embed="rId4">
                  <a:extLst/>
                </a:blip>
              </a:buBlip>
            </a:pPr>
            <a:r>
              <a:rPr lang="en-US" sz="2800" dirty="0">
                <a:solidFill>
                  <a:schemeClr val="tx1">
                    <a:lumMod val="95000"/>
                    <a:lumOff val="5000"/>
                  </a:schemeClr>
                </a:solidFill>
                <a:latin typeface="Lato Light"/>
              </a:rPr>
              <a:t> Explicit information about commercial/Non commercial is missing</a:t>
            </a:r>
          </a:p>
          <a:p>
            <a:pPr marL="285750" indent="-285750">
              <a:buBlip>
                <a:blip r:embed="rId4">
                  <a:extLst/>
                </a:blip>
              </a:buBlip>
            </a:pPr>
            <a:r>
              <a:rPr lang="en-US" sz="2800" dirty="0">
                <a:solidFill>
                  <a:schemeClr val="tx1">
                    <a:lumMod val="95000"/>
                    <a:lumOff val="5000"/>
                  </a:schemeClr>
                </a:solidFill>
                <a:latin typeface="Lato Light"/>
              </a:rPr>
              <a:t> Flight Schedule could be used to further enhance the graph analysis </a:t>
            </a:r>
          </a:p>
        </p:txBody>
      </p:sp>
    </p:spTree>
    <p:extLst>
      <p:ext uri="{BB962C8B-B14F-4D97-AF65-F5344CB8AC3E}">
        <p14:creationId xmlns:p14="http://schemas.microsoft.com/office/powerpoint/2010/main" val="184557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2">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17</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Q/A</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1" name="Picture 10" descr="Related image">
            <a:extLst>
              <a:ext uri="{FF2B5EF4-FFF2-40B4-BE49-F238E27FC236}">
                <a16:creationId xmlns:a16="http://schemas.microsoft.com/office/drawing/2014/main" id="{AE8353C6-6284-4B73-931F-A31842EEC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492" y="1824540"/>
            <a:ext cx="6446490" cy="3208919"/>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3">
            <a:extLst>
              <a:ext uri="{FF2B5EF4-FFF2-40B4-BE49-F238E27FC236}">
                <a16:creationId xmlns:a16="http://schemas.microsoft.com/office/drawing/2014/main" id="{857319A8-7F73-4272-A3E8-5280D3627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388300"/>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211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01</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Agenda</a:t>
            </a:r>
            <a:endParaRPr lang="zh-CN" altLang="en-US" sz="3200" b="1" dirty="0">
              <a:solidFill>
                <a:srgbClr val="2A555B"/>
              </a:solidFill>
              <a:latin typeface="Lato Light"/>
              <a:sym typeface="方正兰亭粗黑_GBK" panose="02000000000000000000" pitchFamily="2" charset="-122"/>
            </a:endParaRPr>
          </a:p>
        </p:txBody>
      </p:sp>
      <p:sp>
        <p:nvSpPr>
          <p:cNvPr id="2" name="TextBox 1"/>
          <p:cNvSpPr txBox="1"/>
          <p:nvPr/>
        </p:nvSpPr>
        <p:spPr>
          <a:xfrm>
            <a:off x="1111269" y="1400793"/>
            <a:ext cx="7902101" cy="3970318"/>
          </a:xfrm>
          <a:prstGeom prst="rect">
            <a:avLst/>
          </a:prstGeom>
          <a:noFill/>
        </p:spPr>
        <p:txBody>
          <a:bodyPr wrap="square" rtlCol="0">
            <a:spAutoFit/>
          </a:bodyPr>
          <a:lstStyle/>
          <a:p>
            <a:pPr marL="285750" indent="-285750">
              <a:buBlip>
                <a:blip r:embed="rId4">
                  <a:extLst/>
                </a:blip>
              </a:buBlip>
            </a:pPr>
            <a:r>
              <a:rPr lang="en-US" sz="2800" dirty="0">
                <a:solidFill>
                  <a:schemeClr val="tx1">
                    <a:lumMod val="95000"/>
                    <a:lumOff val="5000"/>
                  </a:schemeClr>
                </a:solidFill>
                <a:latin typeface="Lato Light"/>
              </a:rPr>
              <a:t> Problem Statement </a:t>
            </a:r>
          </a:p>
          <a:p>
            <a:pPr marL="285750" indent="-285750">
              <a:buBlip>
                <a:blip r:embed="rId4">
                  <a:extLst/>
                </a:blip>
              </a:buBlip>
            </a:pPr>
            <a:r>
              <a:rPr lang="en-US" sz="2800" dirty="0">
                <a:solidFill>
                  <a:schemeClr val="tx1">
                    <a:lumMod val="95000"/>
                    <a:lumOff val="5000"/>
                  </a:schemeClr>
                </a:solidFill>
                <a:latin typeface="Lato Light"/>
              </a:rPr>
              <a:t> Tools – a note about Neo4J</a:t>
            </a:r>
          </a:p>
          <a:p>
            <a:pPr marL="285750" indent="-285750">
              <a:buBlip>
                <a:blip r:embed="rId4">
                  <a:extLst/>
                </a:blip>
              </a:buBlip>
            </a:pPr>
            <a:r>
              <a:rPr lang="en-US" sz="2800" dirty="0">
                <a:solidFill>
                  <a:schemeClr val="tx1">
                    <a:lumMod val="95000"/>
                    <a:lumOff val="5000"/>
                  </a:schemeClr>
                </a:solidFill>
                <a:latin typeface="Lato Light"/>
              </a:rPr>
              <a:t> About Dataset</a:t>
            </a:r>
          </a:p>
          <a:p>
            <a:pPr marL="285750" indent="-285750">
              <a:buBlip>
                <a:blip r:embed="rId4">
                  <a:extLst/>
                </a:blip>
              </a:buBlip>
            </a:pPr>
            <a:r>
              <a:rPr lang="en-US" sz="2800" dirty="0">
                <a:solidFill>
                  <a:schemeClr val="tx1">
                    <a:lumMod val="95000"/>
                    <a:lumOff val="5000"/>
                  </a:schemeClr>
                </a:solidFill>
                <a:latin typeface="Lato Light"/>
              </a:rPr>
              <a:t> Graph Schema</a:t>
            </a:r>
          </a:p>
          <a:p>
            <a:pPr marL="285750" indent="-285750">
              <a:buBlip>
                <a:blip r:embed="rId4">
                  <a:extLst/>
                </a:blip>
              </a:buBlip>
            </a:pPr>
            <a:r>
              <a:rPr lang="en-US" sz="2800" dirty="0">
                <a:solidFill>
                  <a:schemeClr val="tx1">
                    <a:lumMod val="95000"/>
                    <a:lumOff val="5000"/>
                  </a:schemeClr>
                </a:solidFill>
                <a:latin typeface="Lato Light"/>
              </a:rPr>
              <a:t> General Network Measures</a:t>
            </a:r>
          </a:p>
          <a:p>
            <a:pPr marL="285750" indent="-285750">
              <a:buBlip>
                <a:blip r:embed="rId4">
                  <a:extLst/>
                </a:blip>
              </a:buBlip>
            </a:pPr>
            <a:r>
              <a:rPr lang="en-US" sz="2800" dirty="0">
                <a:solidFill>
                  <a:schemeClr val="tx1">
                    <a:lumMod val="95000"/>
                    <a:lumOff val="5000"/>
                  </a:schemeClr>
                </a:solidFill>
                <a:latin typeface="Lato Light"/>
              </a:rPr>
              <a:t> Alternate routes Recommendation </a:t>
            </a:r>
          </a:p>
          <a:p>
            <a:pPr marL="285750" indent="-285750">
              <a:buBlip>
                <a:blip r:embed="rId4">
                  <a:extLst/>
                </a:blip>
              </a:buBlip>
            </a:pPr>
            <a:r>
              <a:rPr lang="en-US" sz="2800" dirty="0">
                <a:solidFill>
                  <a:schemeClr val="tx1">
                    <a:lumMod val="95000"/>
                    <a:lumOff val="5000"/>
                  </a:schemeClr>
                </a:solidFill>
                <a:latin typeface="Lato Light"/>
              </a:rPr>
              <a:t> Key Players (Airports)</a:t>
            </a:r>
          </a:p>
          <a:p>
            <a:pPr marL="285750" indent="-285750">
              <a:buBlip>
                <a:blip r:embed="rId4">
                  <a:extLst/>
                </a:blip>
              </a:buBlip>
            </a:pPr>
            <a:r>
              <a:rPr lang="en-US" sz="2800" dirty="0">
                <a:solidFill>
                  <a:schemeClr val="tx1">
                    <a:lumMod val="95000"/>
                    <a:lumOff val="5000"/>
                  </a:schemeClr>
                </a:solidFill>
                <a:latin typeface="Lato Light"/>
              </a:rPr>
              <a:t> Community Detection</a:t>
            </a:r>
          </a:p>
          <a:p>
            <a:pPr marL="285750" indent="-285750">
              <a:buBlip>
                <a:blip r:embed="rId4">
                  <a:extLst/>
                </a:blip>
              </a:buBlip>
            </a:pPr>
            <a:r>
              <a:rPr lang="en-US" sz="2800" dirty="0">
                <a:solidFill>
                  <a:schemeClr val="tx1">
                    <a:lumMod val="95000"/>
                    <a:lumOff val="5000"/>
                  </a:schemeClr>
                </a:solidFill>
                <a:latin typeface="Lato Light"/>
              </a:rPr>
              <a:t> Limitations/Further Enhancements</a:t>
            </a:r>
          </a:p>
        </p:txBody>
      </p:sp>
      <p:cxnSp>
        <p:nvCxnSpPr>
          <p:cNvPr id="4" name="Straight Connector 3"/>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1" name="图片 13">
            <a:extLst>
              <a:ext uri="{FF2B5EF4-FFF2-40B4-BE49-F238E27FC236}">
                <a16:creationId xmlns:a16="http://schemas.microsoft.com/office/drawing/2014/main" id="{B571F941-A236-46A8-97ED-47FE3949C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6384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02</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Problem Statement</a:t>
            </a:r>
            <a:endParaRPr lang="zh-CN" altLang="en-US" sz="3200" b="1" dirty="0">
              <a:solidFill>
                <a:srgbClr val="2A555B"/>
              </a:solidFill>
              <a:latin typeface="Lato Light"/>
              <a:sym typeface="方正兰亭粗黑_GBK" panose="02000000000000000000" pitchFamily="2" charset="-122"/>
            </a:endParaRPr>
          </a:p>
        </p:txBody>
      </p:sp>
      <p:sp>
        <p:nvSpPr>
          <p:cNvPr id="2" name="TextBox 1"/>
          <p:cNvSpPr txBox="1"/>
          <p:nvPr/>
        </p:nvSpPr>
        <p:spPr>
          <a:xfrm>
            <a:off x="1111269" y="1400793"/>
            <a:ext cx="9572282" cy="3539430"/>
          </a:xfrm>
          <a:prstGeom prst="rect">
            <a:avLst/>
          </a:prstGeom>
          <a:noFill/>
        </p:spPr>
        <p:txBody>
          <a:bodyPr wrap="square" rtlCol="0">
            <a:spAutoFit/>
          </a:bodyPr>
          <a:lstStyle/>
          <a:p>
            <a:r>
              <a:rPr lang="en-US" sz="2800" dirty="0">
                <a:solidFill>
                  <a:schemeClr val="tx1">
                    <a:lumMod val="95000"/>
                    <a:lumOff val="5000"/>
                  </a:schemeClr>
                </a:solidFill>
                <a:latin typeface="Lato Light"/>
              </a:rPr>
              <a:t>We would like to define and prepare the airline data schema currently in relational data format to a discoverable graph database. </a:t>
            </a:r>
          </a:p>
          <a:p>
            <a:endParaRPr lang="en-US" sz="2800" dirty="0">
              <a:solidFill>
                <a:schemeClr val="tx1">
                  <a:lumMod val="95000"/>
                  <a:lumOff val="5000"/>
                </a:schemeClr>
              </a:solidFill>
              <a:latin typeface="Lato Light"/>
            </a:endParaRPr>
          </a:p>
          <a:p>
            <a:r>
              <a:rPr lang="en-US" sz="2800" dirty="0">
                <a:solidFill>
                  <a:schemeClr val="tx1">
                    <a:lumMod val="95000"/>
                    <a:lumOff val="5000"/>
                  </a:schemeClr>
                </a:solidFill>
                <a:latin typeface="Lato Light"/>
              </a:rPr>
              <a:t>Once we build the graph, we would like to run the graph analysis techniques and gain interesting insights in to the data which otherwise is difficult if done directly on relational data.  </a:t>
            </a:r>
          </a:p>
        </p:txBody>
      </p:sp>
      <p:cxnSp>
        <p:nvCxnSpPr>
          <p:cNvPr id="4" name="Straight Connector 3"/>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11" name="图片 13">
            <a:extLst>
              <a:ext uri="{FF2B5EF4-FFF2-40B4-BE49-F238E27FC236}">
                <a16:creationId xmlns:a16="http://schemas.microsoft.com/office/drawing/2014/main" id="{B571F941-A236-46A8-97ED-47FE3949C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219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4"/>
          <p:cNvGrpSpPr>
            <a:grpSpLocks/>
          </p:cNvGrpSpPr>
          <p:nvPr/>
        </p:nvGrpSpPr>
        <p:grpSpPr bwMode="auto">
          <a:xfrm>
            <a:off x="0" y="-41275"/>
            <a:ext cx="7540831" cy="1303338"/>
            <a:chOff x="0" y="0"/>
            <a:chExt cx="6683372" cy="1304243"/>
          </a:xfrm>
        </p:grpSpPr>
        <p:sp>
          <p:nvSpPr>
            <p:cNvPr id="21506" name="等腰三角形 5"/>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21507" name="等腰三角形 6"/>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21508" name="图片 7"/>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文本框 8"/>
            <p:cNvSpPr>
              <a:spLocks noChangeArrowheads="1"/>
            </p:cNvSpPr>
            <p:nvPr/>
          </p:nvSpPr>
          <p:spPr bwMode="auto">
            <a:xfrm>
              <a:off x="1821087" y="179381"/>
              <a:ext cx="4862285" cy="58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sz="3200" b="1" dirty="0">
                  <a:solidFill>
                    <a:srgbClr val="2A555B"/>
                  </a:solidFill>
                  <a:latin typeface="Lato Light"/>
                  <a:sym typeface="方正兰亭粗黑_GBK" panose="02000000000000000000" pitchFamily="2" charset="-122"/>
                </a:rPr>
                <a:t>Tools – A note about Tools</a:t>
              </a:r>
              <a:endParaRPr lang="zh-CN" altLang="en-US" b="1" dirty="0">
                <a:latin typeface="Lato Light"/>
              </a:endParaRPr>
            </a:p>
          </p:txBody>
        </p:sp>
        <p:sp>
          <p:nvSpPr>
            <p:cNvPr id="21510" name="文本框 9"/>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03</a:t>
              </a:r>
              <a:endParaRPr lang="zh-CN" altLang="en-US" sz="3600" dirty="0">
                <a:solidFill>
                  <a:schemeClr val="bg1"/>
                </a:solidFill>
                <a:latin typeface="+mn-ea"/>
                <a:sym typeface="方正兰亭粗黑_GBK" panose="02000000000000000000" pitchFamily="2" charset="-122"/>
              </a:endParaRPr>
            </a:p>
          </p:txBody>
        </p:sp>
      </p:grpSp>
      <p:pic>
        <p:nvPicPr>
          <p:cNvPr id="21511" name="图片 10"/>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1516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grpSp>
        <p:nvGrpSpPr>
          <p:cNvPr id="9" name="Group 8">
            <a:extLst>
              <a:ext uri="{FF2B5EF4-FFF2-40B4-BE49-F238E27FC236}">
                <a16:creationId xmlns:a16="http://schemas.microsoft.com/office/drawing/2014/main" id="{6351FE09-B65A-464D-AC27-4D9F359CE94D}"/>
              </a:ext>
            </a:extLst>
          </p:cNvPr>
          <p:cNvGrpSpPr/>
          <p:nvPr/>
        </p:nvGrpSpPr>
        <p:grpSpPr>
          <a:xfrm>
            <a:off x="673590" y="1724313"/>
            <a:ext cx="10270552" cy="3835664"/>
            <a:chOff x="1282964" y="2424955"/>
            <a:chExt cx="9661178" cy="3835664"/>
          </a:xfrm>
        </p:grpSpPr>
        <p:sp>
          <p:nvSpPr>
            <p:cNvPr id="28" name="Shape 210"/>
            <p:cNvSpPr txBox="1"/>
            <p:nvPr/>
          </p:nvSpPr>
          <p:spPr>
            <a:xfrm>
              <a:off x="3143464" y="3069953"/>
              <a:ext cx="2981797" cy="1107994"/>
            </a:xfrm>
            <a:prstGeom prst="rect">
              <a:avLst/>
            </a:prstGeom>
            <a:noFill/>
            <a:ln>
              <a:noFill/>
            </a:ln>
          </p:spPr>
          <p:txBody>
            <a:bodyPr lIns="121900" tIns="60933" rIns="121900" bIns="60933" anchor="t" anchorCtr="0">
              <a:noAutofit/>
            </a:bodyPr>
            <a:lstStyle/>
            <a:p>
              <a:pPr>
                <a:spcBef>
                  <a:spcPts val="0"/>
                </a:spcBef>
                <a:buSzPct val="25000"/>
              </a:pPr>
              <a:endParaRPr lang="en" sz="1600" dirty="0">
                <a:solidFill>
                  <a:srgbClr val="3F3F3F"/>
                </a:solidFill>
                <a:latin typeface="Arial"/>
                <a:ea typeface="Arial"/>
                <a:cs typeface="Arial"/>
                <a:sym typeface="Arial"/>
              </a:endParaRPr>
            </a:p>
          </p:txBody>
        </p:sp>
        <p:pic>
          <p:nvPicPr>
            <p:cNvPr id="4" name="Picture 3">
              <a:extLst>
                <a:ext uri="{FF2B5EF4-FFF2-40B4-BE49-F238E27FC236}">
                  <a16:creationId xmlns:a16="http://schemas.microsoft.com/office/drawing/2014/main" id="{1CC591EA-4DBF-408E-A57C-002FA09FFB8A}"/>
                </a:ext>
              </a:extLst>
            </p:cNvPr>
            <p:cNvPicPr>
              <a:picLocks noChangeAspect="1"/>
            </p:cNvPicPr>
            <p:nvPr/>
          </p:nvPicPr>
          <p:blipFill>
            <a:blip r:embed="rId5"/>
            <a:stretch>
              <a:fillRect/>
            </a:stretch>
          </p:blipFill>
          <p:spPr>
            <a:xfrm>
              <a:off x="1282964" y="2467599"/>
              <a:ext cx="1495425" cy="571500"/>
            </a:xfrm>
            <a:prstGeom prst="rect">
              <a:avLst/>
            </a:prstGeom>
          </p:spPr>
        </p:pic>
        <p:sp>
          <p:nvSpPr>
            <p:cNvPr id="39" name="TextBox 38">
              <a:extLst>
                <a:ext uri="{FF2B5EF4-FFF2-40B4-BE49-F238E27FC236}">
                  <a16:creationId xmlns:a16="http://schemas.microsoft.com/office/drawing/2014/main" id="{56D440D5-139B-41A1-AE6B-E092F2E2F3BD}"/>
                </a:ext>
              </a:extLst>
            </p:cNvPr>
            <p:cNvSpPr txBox="1"/>
            <p:nvPr/>
          </p:nvSpPr>
          <p:spPr>
            <a:xfrm>
              <a:off x="2869773" y="2474967"/>
              <a:ext cx="2987677" cy="3785652"/>
            </a:xfrm>
            <a:prstGeom prst="rect">
              <a:avLst/>
            </a:prstGeom>
            <a:noFill/>
          </p:spPr>
          <p:txBody>
            <a:bodyPr wrap="square" rtlCol="0">
              <a:spAutoFit/>
            </a:bodyPr>
            <a:lstStyle/>
            <a:p>
              <a:pPr marL="285750" indent="-285750">
                <a:buBlip>
                  <a:blip r:embed="rId6"/>
                </a:buBlip>
              </a:pPr>
              <a:r>
                <a:rPr lang="en-US" sz="2400" dirty="0">
                  <a:latin typeface="Lato Light"/>
                </a:rPr>
                <a:t>Market leader platform for </a:t>
              </a:r>
              <a:r>
                <a:rPr lang="en-US" sz="2400" dirty="0">
                  <a:solidFill>
                    <a:schemeClr val="tx1">
                      <a:lumMod val="95000"/>
                      <a:lumOff val="5000"/>
                    </a:schemeClr>
                  </a:solidFill>
                  <a:latin typeface="Lato Light"/>
                </a:rPr>
                <a:t>Connected Data</a:t>
              </a:r>
            </a:p>
            <a:p>
              <a:endParaRPr lang="en-US" sz="2400" dirty="0">
                <a:solidFill>
                  <a:schemeClr val="tx1">
                    <a:lumMod val="95000"/>
                    <a:lumOff val="5000"/>
                  </a:schemeClr>
                </a:solidFill>
                <a:latin typeface="Lato Light"/>
              </a:endParaRPr>
            </a:p>
            <a:p>
              <a:pPr marL="285750" indent="-285750">
                <a:buBlip>
                  <a:blip r:embed="rId6"/>
                </a:buBlip>
              </a:pPr>
              <a:r>
                <a:rPr lang="en-US" sz="2400" dirty="0">
                  <a:solidFill>
                    <a:schemeClr val="tx1">
                      <a:lumMod val="95000"/>
                      <a:lumOff val="5000"/>
                    </a:schemeClr>
                  </a:solidFill>
                  <a:latin typeface="Lato Light"/>
                </a:rPr>
                <a:t>To Operate using a query language</a:t>
              </a:r>
            </a:p>
            <a:p>
              <a:pPr marL="285750" indent="-285750">
                <a:buBlip>
                  <a:blip r:embed="rId6"/>
                </a:buBlip>
              </a:pPr>
              <a:endParaRPr lang="en-US" sz="2400" dirty="0">
                <a:solidFill>
                  <a:schemeClr val="tx1">
                    <a:lumMod val="95000"/>
                    <a:lumOff val="5000"/>
                  </a:schemeClr>
                </a:solidFill>
                <a:latin typeface="Lato Light"/>
              </a:endParaRPr>
            </a:p>
            <a:p>
              <a:pPr marL="285750" indent="-285750">
                <a:buBlip>
                  <a:blip r:embed="rId6"/>
                </a:buBlip>
              </a:pPr>
              <a:r>
                <a:rPr lang="en-US" sz="2400" dirty="0">
                  <a:solidFill>
                    <a:schemeClr val="tx1">
                      <a:lumMod val="95000"/>
                      <a:lumOff val="5000"/>
                    </a:schemeClr>
                  </a:solidFill>
                  <a:latin typeface="Lato Light"/>
                </a:rPr>
                <a:t>Persistent with a scalable, reliable database systems </a:t>
              </a:r>
            </a:p>
          </p:txBody>
        </p:sp>
        <p:pic>
          <p:nvPicPr>
            <p:cNvPr id="8" name="Picture 7">
              <a:extLst>
                <a:ext uri="{FF2B5EF4-FFF2-40B4-BE49-F238E27FC236}">
                  <a16:creationId xmlns:a16="http://schemas.microsoft.com/office/drawing/2014/main" id="{D1C0722D-D84B-42D1-813B-C4A35ACEA147}"/>
                </a:ext>
              </a:extLst>
            </p:cNvPr>
            <p:cNvPicPr>
              <a:picLocks noChangeAspect="1"/>
            </p:cNvPicPr>
            <p:nvPr/>
          </p:nvPicPr>
          <p:blipFill>
            <a:blip r:embed="rId7"/>
            <a:stretch>
              <a:fillRect/>
            </a:stretch>
          </p:blipFill>
          <p:spPr>
            <a:xfrm>
              <a:off x="5919567" y="2487142"/>
              <a:ext cx="2036898" cy="460904"/>
            </a:xfrm>
            <a:prstGeom prst="rect">
              <a:avLst/>
            </a:prstGeom>
          </p:spPr>
        </p:pic>
        <p:sp>
          <p:nvSpPr>
            <p:cNvPr id="40" name="TextBox 39">
              <a:extLst>
                <a:ext uri="{FF2B5EF4-FFF2-40B4-BE49-F238E27FC236}">
                  <a16:creationId xmlns:a16="http://schemas.microsoft.com/office/drawing/2014/main" id="{AFBBE575-2838-47CD-BB0C-239EBB227DE6}"/>
                </a:ext>
              </a:extLst>
            </p:cNvPr>
            <p:cNvSpPr txBox="1"/>
            <p:nvPr/>
          </p:nvSpPr>
          <p:spPr>
            <a:xfrm>
              <a:off x="7956465" y="2424955"/>
              <a:ext cx="2987677" cy="1938992"/>
            </a:xfrm>
            <a:prstGeom prst="rect">
              <a:avLst/>
            </a:prstGeom>
            <a:noFill/>
          </p:spPr>
          <p:txBody>
            <a:bodyPr wrap="square" rtlCol="0">
              <a:spAutoFit/>
            </a:bodyPr>
            <a:lstStyle/>
            <a:p>
              <a:pPr marL="285750" indent="-285750">
                <a:buBlip>
                  <a:blip r:embed="rId6"/>
                </a:buBlip>
              </a:pPr>
              <a:r>
                <a:rPr lang="en-US" sz="2400" dirty="0">
                  <a:latin typeface="Lato Light"/>
                </a:rPr>
                <a:t>Network Data Analysis</a:t>
              </a:r>
            </a:p>
            <a:p>
              <a:endParaRPr lang="en-US" sz="2400" dirty="0">
                <a:latin typeface="Lato Light"/>
              </a:endParaRPr>
            </a:p>
            <a:p>
              <a:pPr marL="285750" indent="-285750">
                <a:buBlip>
                  <a:blip r:embed="rId6"/>
                </a:buBlip>
              </a:pPr>
              <a:r>
                <a:rPr lang="en-US" sz="2400" dirty="0">
                  <a:latin typeface="Lato Light"/>
                </a:rPr>
                <a:t>Network Data Visualization</a:t>
              </a:r>
              <a:endParaRPr lang="en-US" sz="2400" dirty="0">
                <a:solidFill>
                  <a:schemeClr val="tx1">
                    <a:lumMod val="95000"/>
                    <a:lumOff val="5000"/>
                  </a:schemeClr>
                </a:solidFill>
                <a:latin typeface="Lato Light"/>
              </a:endParaRPr>
            </a:p>
          </p:txBody>
        </p:sp>
      </p:grpSp>
      <p:pic>
        <p:nvPicPr>
          <p:cNvPr id="17" name="Picture 16">
            <a:extLst>
              <a:ext uri="{FF2B5EF4-FFF2-40B4-BE49-F238E27FC236}">
                <a16:creationId xmlns:a16="http://schemas.microsoft.com/office/drawing/2014/main" id="{69F6F623-99ED-4B35-BBD6-4CAA04BB6E5A}"/>
              </a:ext>
            </a:extLst>
          </p:cNvPr>
          <p:cNvPicPr>
            <a:picLocks noChangeAspect="1"/>
          </p:cNvPicPr>
          <p:nvPr/>
        </p:nvPicPr>
        <p:blipFill>
          <a:blip r:embed="rId8"/>
          <a:stretch>
            <a:fillRect/>
          </a:stretch>
        </p:blipFill>
        <p:spPr>
          <a:xfrm>
            <a:off x="5638232" y="2369311"/>
            <a:ext cx="1763857" cy="575025"/>
          </a:xfrm>
          <a:prstGeom prst="rect">
            <a:avLst/>
          </a:prstGeom>
        </p:spPr>
      </p:pic>
    </p:spTree>
    <p:extLst>
      <p:ext uri="{BB962C8B-B14F-4D97-AF65-F5344CB8AC3E}">
        <p14:creationId xmlns:p14="http://schemas.microsoft.com/office/powerpoint/2010/main" val="656221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2000">
                <a:solidFill>
                  <a:srgbClr val="2A555B"/>
                </a:solidFill>
                <a:latin typeface="Lato Light"/>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2000">
                <a:solidFill>
                  <a:srgbClr val="FFFFFF"/>
                </a:solidFill>
                <a:latin typeface="Lato Light"/>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708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4000" dirty="0">
                  <a:solidFill>
                    <a:schemeClr val="bg1"/>
                  </a:solidFill>
                  <a:latin typeface="Lato Light"/>
                  <a:sym typeface="方正兰亭粗黑_GBK" panose="02000000000000000000" pitchFamily="2" charset="-122"/>
                </a:rPr>
                <a:t>04</a:t>
              </a:r>
              <a:endParaRPr lang="zh-CN" altLang="en-US" sz="4000" dirty="0">
                <a:solidFill>
                  <a:schemeClr val="bg1"/>
                </a:solidFill>
                <a:latin typeface="Lato Light"/>
                <a:sym typeface="方正兰亭粗黑_GBK" panose="02000000000000000000" pitchFamily="2" charset="-122"/>
              </a:endParaRPr>
            </a:p>
          </p:txBody>
        </p:sp>
      </p:grpSp>
      <p:pic>
        <p:nvPicPr>
          <p:cNvPr id="6151" name="图片 13"/>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About Dataset</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grpSp>
        <p:nvGrpSpPr>
          <p:cNvPr id="10" name="Group 9">
            <a:extLst>
              <a:ext uri="{FF2B5EF4-FFF2-40B4-BE49-F238E27FC236}">
                <a16:creationId xmlns:a16="http://schemas.microsoft.com/office/drawing/2014/main" id="{511DD346-A269-417A-AB56-6251D98C55F4}"/>
              </a:ext>
            </a:extLst>
          </p:cNvPr>
          <p:cNvGrpSpPr/>
          <p:nvPr/>
        </p:nvGrpSpPr>
        <p:grpSpPr>
          <a:xfrm>
            <a:off x="1111270" y="1482787"/>
            <a:ext cx="8987767" cy="4038980"/>
            <a:chOff x="1322762" y="1933518"/>
            <a:chExt cx="8987767" cy="4020271"/>
          </a:xfrm>
        </p:grpSpPr>
        <p:sp>
          <p:nvSpPr>
            <p:cNvPr id="11" name="Freeform 9">
              <a:extLst>
                <a:ext uri="{FF2B5EF4-FFF2-40B4-BE49-F238E27FC236}">
                  <a16:creationId xmlns:a16="http://schemas.microsoft.com/office/drawing/2014/main" id="{D6A31C07-217C-42CC-80A3-ADF2C59E3DF7}"/>
                </a:ext>
              </a:extLst>
            </p:cNvPr>
            <p:cNvSpPr>
              <a:spLocks noChangeArrowheads="1"/>
            </p:cNvSpPr>
            <p:nvPr/>
          </p:nvSpPr>
          <p:spPr bwMode="auto">
            <a:xfrm>
              <a:off x="5773734" y="2395672"/>
              <a:ext cx="154284" cy="3385990"/>
            </a:xfrm>
            <a:custGeom>
              <a:avLst/>
              <a:gdLst>
                <a:gd name="T0" fmla="*/ 190 w 191"/>
                <a:gd name="T1" fmla="*/ 0 h 8813"/>
                <a:gd name="T2" fmla="*/ 0 w 191"/>
                <a:gd name="T3" fmla="*/ 0 h 8813"/>
                <a:gd name="T4" fmla="*/ 0 w 191"/>
                <a:gd name="T5" fmla="*/ 8812 h 8813"/>
                <a:gd name="T6" fmla="*/ 190 w 191"/>
                <a:gd name="T7" fmla="*/ 8812 h 8813"/>
                <a:gd name="T8" fmla="*/ 190 w 191"/>
                <a:gd name="T9" fmla="*/ 0 h 8813"/>
              </a:gdLst>
              <a:ahLst/>
              <a:cxnLst>
                <a:cxn ang="0">
                  <a:pos x="T0" y="T1"/>
                </a:cxn>
                <a:cxn ang="0">
                  <a:pos x="T2" y="T3"/>
                </a:cxn>
                <a:cxn ang="0">
                  <a:pos x="T4" y="T5"/>
                </a:cxn>
                <a:cxn ang="0">
                  <a:pos x="T6" y="T7"/>
                </a:cxn>
                <a:cxn ang="0">
                  <a:pos x="T8" y="T9"/>
                </a:cxn>
              </a:cxnLst>
              <a:rect l="0" t="0" r="r" b="b"/>
              <a:pathLst>
                <a:path w="191" h="8813">
                  <a:moveTo>
                    <a:pt x="190" y="0"/>
                  </a:moveTo>
                  <a:lnTo>
                    <a:pt x="0" y="0"/>
                  </a:lnTo>
                  <a:lnTo>
                    <a:pt x="0" y="8812"/>
                  </a:lnTo>
                  <a:lnTo>
                    <a:pt x="190" y="8812"/>
                  </a:lnTo>
                  <a:lnTo>
                    <a:pt x="190" y="0"/>
                  </a:lnTo>
                </a:path>
              </a:pathLst>
            </a:custGeom>
            <a:solidFill>
              <a:srgbClr val="445469"/>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grpSp>
          <p:nvGrpSpPr>
            <p:cNvPr id="12" name="Group 11">
              <a:extLst>
                <a:ext uri="{FF2B5EF4-FFF2-40B4-BE49-F238E27FC236}">
                  <a16:creationId xmlns:a16="http://schemas.microsoft.com/office/drawing/2014/main" id="{3D912E28-F159-4EFE-92C0-675C75CD0418}"/>
                </a:ext>
              </a:extLst>
            </p:cNvPr>
            <p:cNvGrpSpPr/>
            <p:nvPr/>
          </p:nvGrpSpPr>
          <p:grpSpPr>
            <a:xfrm>
              <a:off x="5576929" y="5425202"/>
              <a:ext cx="849141" cy="528587"/>
              <a:chOff x="11385766" y="2655299"/>
              <a:chExt cx="1844040" cy="1189783"/>
            </a:xfrm>
          </p:grpSpPr>
          <p:sp>
            <p:nvSpPr>
              <p:cNvPr id="33" name="Freeform 301">
                <a:extLst>
                  <a:ext uri="{FF2B5EF4-FFF2-40B4-BE49-F238E27FC236}">
                    <a16:creationId xmlns:a16="http://schemas.microsoft.com/office/drawing/2014/main" id="{210F1304-493E-4277-A23D-B54A54B55DAD}"/>
                  </a:ext>
                </a:extLst>
              </p:cNvPr>
              <p:cNvSpPr>
                <a:spLocks noChangeArrowheads="1"/>
              </p:cNvSpPr>
              <p:nvPr/>
            </p:nvSpPr>
            <p:spPr bwMode="auto">
              <a:xfrm>
                <a:off x="11385766" y="2655299"/>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445469"/>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sp>
            <p:nvSpPr>
              <p:cNvPr id="34" name="Freeform 302">
                <a:extLst>
                  <a:ext uri="{FF2B5EF4-FFF2-40B4-BE49-F238E27FC236}">
                    <a16:creationId xmlns:a16="http://schemas.microsoft.com/office/drawing/2014/main" id="{E31894DC-FB53-4530-8671-0F5C86619B44}"/>
                  </a:ext>
                </a:extLst>
              </p:cNvPr>
              <p:cNvSpPr>
                <a:spLocks noChangeArrowheads="1"/>
              </p:cNvSpPr>
              <p:nvPr/>
            </p:nvSpPr>
            <p:spPr bwMode="auto">
              <a:xfrm>
                <a:off x="11651985" y="2922383"/>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rgbClr val="BD392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sp>
            <p:nvSpPr>
              <p:cNvPr id="35" name="Freeform 733">
                <a:extLst>
                  <a:ext uri="{FF2B5EF4-FFF2-40B4-BE49-F238E27FC236}">
                    <a16:creationId xmlns:a16="http://schemas.microsoft.com/office/drawing/2014/main" id="{0D3EB3DA-2119-456E-A7B5-919B46466FAD}"/>
                  </a:ext>
                </a:extLst>
              </p:cNvPr>
              <p:cNvSpPr>
                <a:spLocks noChangeArrowheads="1"/>
              </p:cNvSpPr>
              <p:nvPr/>
            </p:nvSpPr>
            <p:spPr bwMode="auto">
              <a:xfrm flipH="1">
                <a:off x="12694893" y="2788435"/>
                <a:ext cx="534913" cy="923508"/>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rgbClr val="BD392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grpSp>
        <p:grpSp>
          <p:nvGrpSpPr>
            <p:cNvPr id="13" name="Group 12">
              <a:extLst>
                <a:ext uri="{FF2B5EF4-FFF2-40B4-BE49-F238E27FC236}">
                  <a16:creationId xmlns:a16="http://schemas.microsoft.com/office/drawing/2014/main" id="{131A4506-383A-4C37-81E5-1B2C913EB463}"/>
                </a:ext>
              </a:extLst>
            </p:cNvPr>
            <p:cNvGrpSpPr/>
            <p:nvPr/>
          </p:nvGrpSpPr>
          <p:grpSpPr>
            <a:xfrm>
              <a:off x="5304262" y="1933518"/>
              <a:ext cx="820564" cy="528587"/>
              <a:chOff x="10829805" y="1243999"/>
              <a:chExt cx="1781981" cy="1189783"/>
            </a:xfrm>
          </p:grpSpPr>
          <p:sp>
            <p:nvSpPr>
              <p:cNvPr id="30" name="Freeform 301">
                <a:extLst>
                  <a:ext uri="{FF2B5EF4-FFF2-40B4-BE49-F238E27FC236}">
                    <a16:creationId xmlns:a16="http://schemas.microsoft.com/office/drawing/2014/main" id="{3DBCAC6B-2E73-4CBF-9B4A-E72E2E8FB576}"/>
                  </a:ext>
                </a:extLst>
              </p:cNvPr>
              <p:cNvSpPr>
                <a:spLocks noChangeArrowheads="1"/>
              </p:cNvSpPr>
              <p:nvPr/>
            </p:nvSpPr>
            <p:spPr bwMode="auto">
              <a:xfrm>
                <a:off x="11421943" y="1243999"/>
                <a:ext cx="1189843" cy="1189783"/>
              </a:xfrm>
              <a:custGeom>
                <a:avLst/>
                <a:gdLst>
                  <a:gd name="T0" fmla="*/ 785 w 786"/>
                  <a:gd name="T1" fmla="*/ 391 h 784"/>
                  <a:gd name="T2" fmla="*/ 785 w 786"/>
                  <a:gd name="T3" fmla="*/ 391 h 784"/>
                  <a:gd name="T4" fmla="*/ 394 w 786"/>
                  <a:gd name="T5" fmla="*/ 783 h 784"/>
                  <a:gd name="T6" fmla="*/ 0 w 786"/>
                  <a:gd name="T7" fmla="*/ 391 h 784"/>
                  <a:gd name="T8" fmla="*/ 394 w 786"/>
                  <a:gd name="T9" fmla="*/ 0 h 784"/>
                  <a:gd name="T10" fmla="*/ 785 w 786"/>
                  <a:gd name="T11" fmla="*/ 391 h 784"/>
                </a:gdLst>
                <a:ahLst/>
                <a:cxnLst>
                  <a:cxn ang="0">
                    <a:pos x="T0" y="T1"/>
                  </a:cxn>
                  <a:cxn ang="0">
                    <a:pos x="T2" y="T3"/>
                  </a:cxn>
                  <a:cxn ang="0">
                    <a:pos x="T4" y="T5"/>
                  </a:cxn>
                  <a:cxn ang="0">
                    <a:pos x="T6" y="T7"/>
                  </a:cxn>
                  <a:cxn ang="0">
                    <a:pos x="T8" y="T9"/>
                  </a:cxn>
                  <a:cxn ang="0">
                    <a:pos x="T10" y="T11"/>
                  </a:cxn>
                </a:cxnLst>
                <a:rect l="0" t="0" r="r" b="b"/>
                <a:pathLst>
                  <a:path w="786" h="784">
                    <a:moveTo>
                      <a:pt x="785" y="391"/>
                    </a:moveTo>
                    <a:lnTo>
                      <a:pt x="785" y="391"/>
                    </a:lnTo>
                    <a:cubicBezTo>
                      <a:pt x="785" y="607"/>
                      <a:pt x="610" y="783"/>
                      <a:pt x="394" y="783"/>
                    </a:cubicBezTo>
                    <a:cubicBezTo>
                      <a:pt x="176" y="783"/>
                      <a:pt x="0" y="607"/>
                      <a:pt x="0" y="391"/>
                    </a:cubicBezTo>
                    <a:cubicBezTo>
                      <a:pt x="0" y="176"/>
                      <a:pt x="176" y="0"/>
                      <a:pt x="394" y="0"/>
                    </a:cubicBezTo>
                    <a:cubicBezTo>
                      <a:pt x="610" y="0"/>
                      <a:pt x="785" y="176"/>
                      <a:pt x="785" y="391"/>
                    </a:cubicBezTo>
                  </a:path>
                </a:pathLst>
              </a:custGeom>
              <a:solidFill>
                <a:srgbClr val="445469"/>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sp>
            <p:nvSpPr>
              <p:cNvPr id="31" name="Freeform 302">
                <a:extLst>
                  <a:ext uri="{FF2B5EF4-FFF2-40B4-BE49-F238E27FC236}">
                    <a16:creationId xmlns:a16="http://schemas.microsoft.com/office/drawing/2014/main" id="{C43CBEE6-3423-4873-BF19-0ABD5815E7A1}"/>
                  </a:ext>
                </a:extLst>
              </p:cNvPr>
              <p:cNvSpPr>
                <a:spLocks noChangeArrowheads="1"/>
              </p:cNvSpPr>
              <p:nvPr/>
            </p:nvSpPr>
            <p:spPr bwMode="auto">
              <a:xfrm>
                <a:off x="11690590" y="1480097"/>
                <a:ext cx="712561" cy="712525"/>
              </a:xfrm>
              <a:custGeom>
                <a:avLst/>
                <a:gdLst>
                  <a:gd name="T0" fmla="*/ 236 w 471"/>
                  <a:gd name="T1" fmla="*/ 469 h 470"/>
                  <a:gd name="T2" fmla="*/ 236 w 471"/>
                  <a:gd name="T3" fmla="*/ 469 h 470"/>
                  <a:gd name="T4" fmla="*/ 0 w 471"/>
                  <a:gd name="T5" fmla="*/ 235 h 470"/>
                  <a:gd name="T6" fmla="*/ 236 w 471"/>
                  <a:gd name="T7" fmla="*/ 0 h 470"/>
                  <a:gd name="T8" fmla="*/ 470 w 471"/>
                  <a:gd name="T9" fmla="*/ 235 h 470"/>
                  <a:gd name="T10" fmla="*/ 236 w 471"/>
                  <a:gd name="T11" fmla="*/ 469 h 470"/>
                </a:gdLst>
                <a:ahLst/>
                <a:cxnLst>
                  <a:cxn ang="0">
                    <a:pos x="T0" y="T1"/>
                  </a:cxn>
                  <a:cxn ang="0">
                    <a:pos x="T2" y="T3"/>
                  </a:cxn>
                  <a:cxn ang="0">
                    <a:pos x="T4" y="T5"/>
                  </a:cxn>
                  <a:cxn ang="0">
                    <a:pos x="T6" y="T7"/>
                  </a:cxn>
                  <a:cxn ang="0">
                    <a:pos x="T8" y="T9"/>
                  </a:cxn>
                  <a:cxn ang="0">
                    <a:pos x="T10" y="T11"/>
                  </a:cxn>
                </a:cxnLst>
                <a:rect l="0" t="0" r="r" b="b"/>
                <a:pathLst>
                  <a:path w="471" h="470">
                    <a:moveTo>
                      <a:pt x="236" y="469"/>
                    </a:moveTo>
                    <a:lnTo>
                      <a:pt x="236" y="469"/>
                    </a:lnTo>
                    <a:cubicBezTo>
                      <a:pt x="107" y="469"/>
                      <a:pt x="0" y="365"/>
                      <a:pt x="0" y="235"/>
                    </a:cubicBezTo>
                    <a:cubicBezTo>
                      <a:pt x="0" y="106"/>
                      <a:pt x="107" y="0"/>
                      <a:pt x="236" y="0"/>
                    </a:cubicBezTo>
                    <a:cubicBezTo>
                      <a:pt x="363" y="0"/>
                      <a:pt x="470" y="106"/>
                      <a:pt x="470" y="235"/>
                    </a:cubicBezTo>
                    <a:cubicBezTo>
                      <a:pt x="470" y="365"/>
                      <a:pt x="363" y="469"/>
                      <a:pt x="236" y="469"/>
                    </a:cubicBezTo>
                  </a:path>
                </a:pathLst>
              </a:custGeom>
              <a:solidFill>
                <a:srgbClr val="BD392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sp>
            <p:nvSpPr>
              <p:cNvPr id="32" name="Freeform 733">
                <a:extLst>
                  <a:ext uri="{FF2B5EF4-FFF2-40B4-BE49-F238E27FC236}">
                    <a16:creationId xmlns:a16="http://schemas.microsoft.com/office/drawing/2014/main" id="{28EC4D79-8BCF-4FA7-87B4-C738D854C5C0}"/>
                  </a:ext>
                </a:extLst>
              </p:cNvPr>
              <p:cNvSpPr>
                <a:spLocks noChangeArrowheads="1"/>
              </p:cNvSpPr>
              <p:nvPr/>
            </p:nvSpPr>
            <p:spPr bwMode="auto">
              <a:xfrm>
                <a:off x="10829805" y="1391093"/>
                <a:ext cx="350512" cy="923507"/>
              </a:xfrm>
              <a:custGeom>
                <a:avLst/>
                <a:gdLst>
                  <a:gd name="T0" fmla="*/ 218 w 260"/>
                  <a:gd name="T1" fmla="*/ 5 h 355"/>
                  <a:gd name="T2" fmla="*/ 218 w 260"/>
                  <a:gd name="T3" fmla="*/ 5 h 355"/>
                  <a:gd name="T4" fmla="*/ 12 w 260"/>
                  <a:gd name="T5" fmla="*/ 155 h 355"/>
                  <a:gd name="T6" fmla="*/ 0 w 260"/>
                  <a:gd name="T7" fmla="*/ 178 h 355"/>
                  <a:gd name="T8" fmla="*/ 12 w 260"/>
                  <a:gd name="T9" fmla="*/ 198 h 355"/>
                  <a:gd name="T10" fmla="*/ 218 w 260"/>
                  <a:gd name="T11" fmla="*/ 348 h 355"/>
                  <a:gd name="T12" fmla="*/ 244 w 260"/>
                  <a:gd name="T13" fmla="*/ 351 h 355"/>
                  <a:gd name="T14" fmla="*/ 259 w 260"/>
                  <a:gd name="T15" fmla="*/ 325 h 355"/>
                  <a:gd name="T16" fmla="*/ 259 w 260"/>
                  <a:gd name="T17" fmla="*/ 29 h 355"/>
                  <a:gd name="T18" fmla="*/ 244 w 260"/>
                  <a:gd name="T19" fmla="*/ 5 h 355"/>
                  <a:gd name="T20" fmla="*/ 218 w 260"/>
                  <a:gd name="T21" fmla="*/ 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355">
                    <a:moveTo>
                      <a:pt x="218" y="5"/>
                    </a:moveTo>
                    <a:lnTo>
                      <a:pt x="218" y="5"/>
                    </a:lnTo>
                    <a:cubicBezTo>
                      <a:pt x="12" y="155"/>
                      <a:pt x="12" y="155"/>
                      <a:pt x="12" y="155"/>
                    </a:cubicBezTo>
                    <a:cubicBezTo>
                      <a:pt x="3" y="161"/>
                      <a:pt x="0" y="170"/>
                      <a:pt x="0" y="178"/>
                    </a:cubicBezTo>
                    <a:cubicBezTo>
                      <a:pt x="0" y="187"/>
                      <a:pt x="3" y="193"/>
                      <a:pt x="12" y="198"/>
                    </a:cubicBezTo>
                    <a:cubicBezTo>
                      <a:pt x="218" y="348"/>
                      <a:pt x="218" y="348"/>
                      <a:pt x="218" y="348"/>
                    </a:cubicBezTo>
                    <a:cubicBezTo>
                      <a:pt x="227" y="354"/>
                      <a:pt x="236" y="354"/>
                      <a:pt x="244" y="351"/>
                    </a:cubicBezTo>
                    <a:cubicBezTo>
                      <a:pt x="253" y="345"/>
                      <a:pt x="259" y="337"/>
                      <a:pt x="259" y="325"/>
                    </a:cubicBezTo>
                    <a:cubicBezTo>
                      <a:pt x="259" y="29"/>
                      <a:pt x="259" y="29"/>
                      <a:pt x="259" y="29"/>
                    </a:cubicBezTo>
                    <a:cubicBezTo>
                      <a:pt x="259" y="17"/>
                      <a:pt x="253" y="9"/>
                      <a:pt x="244" y="5"/>
                    </a:cubicBezTo>
                    <a:cubicBezTo>
                      <a:pt x="236" y="0"/>
                      <a:pt x="227" y="0"/>
                      <a:pt x="218" y="5"/>
                    </a:cubicBezTo>
                  </a:path>
                </a:pathLst>
              </a:custGeom>
              <a:solidFill>
                <a:srgbClr val="BD392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445469"/>
                  </a:solidFill>
                  <a:effectLst/>
                  <a:uLnTx/>
                  <a:uFillTx/>
                  <a:latin typeface="Lato Light"/>
                  <a:cs typeface="+mn-cs"/>
                </a:endParaRPr>
              </a:p>
            </p:txBody>
          </p:sp>
        </p:grpSp>
        <p:sp>
          <p:nvSpPr>
            <p:cNvPr id="14" name="Rectangle: Rounded Corners 13">
              <a:extLst>
                <a:ext uri="{FF2B5EF4-FFF2-40B4-BE49-F238E27FC236}">
                  <a16:creationId xmlns:a16="http://schemas.microsoft.com/office/drawing/2014/main" id="{B18C3F9A-877B-4355-903D-E3ECE71DD481}"/>
                </a:ext>
              </a:extLst>
            </p:cNvPr>
            <p:cNvSpPr/>
            <p:nvPr/>
          </p:nvSpPr>
          <p:spPr>
            <a:xfrm>
              <a:off x="2000716" y="1933518"/>
              <a:ext cx="3121426" cy="5153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Lato Light"/>
              </a:endParaRPr>
            </a:p>
          </p:txBody>
        </p:sp>
        <p:grpSp>
          <p:nvGrpSpPr>
            <p:cNvPr id="15" name="Group 14">
              <a:extLst>
                <a:ext uri="{FF2B5EF4-FFF2-40B4-BE49-F238E27FC236}">
                  <a16:creationId xmlns:a16="http://schemas.microsoft.com/office/drawing/2014/main" id="{EA8186CF-BBF1-4D74-98ED-587B7A424715}"/>
                </a:ext>
              </a:extLst>
            </p:cNvPr>
            <p:cNvGrpSpPr/>
            <p:nvPr/>
          </p:nvGrpSpPr>
          <p:grpSpPr>
            <a:xfrm>
              <a:off x="6552816" y="5411336"/>
              <a:ext cx="3121426" cy="515311"/>
              <a:chOff x="6638108" y="6775642"/>
              <a:chExt cx="3121426" cy="515311"/>
            </a:xfrm>
          </p:grpSpPr>
          <p:sp>
            <p:nvSpPr>
              <p:cNvPr id="28" name="TextBox 27">
                <a:extLst>
                  <a:ext uri="{FF2B5EF4-FFF2-40B4-BE49-F238E27FC236}">
                    <a16:creationId xmlns:a16="http://schemas.microsoft.com/office/drawing/2014/main" id="{31D51B58-C69B-4369-BEF2-B982107CA3C9}"/>
                  </a:ext>
                </a:extLst>
              </p:cNvPr>
              <p:cNvSpPr txBox="1"/>
              <p:nvPr/>
            </p:nvSpPr>
            <p:spPr>
              <a:xfrm>
                <a:off x="7085951" y="6843105"/>
                <a:ext cx="2353563" cy="338536"/>
              </a:xfrm>
              <a:prstGeom prst="rect">
                <a:avLst/>
              </a:prstGeom>
              <a:noFill/>
            </p:spPr>
            <p:txBody>
              <a:bodyPr wrap="square" lIns="91422" tIns="45711" rIns="91422" bIns="45711" rtlCol="0">
                <a:spAutoFit/>
              </a:bodyPr>
              <a:lstStyle/>
              <a:p>
                <a:pPr algn="ctr" defTabSz="1828434" fontAlgn="auto">
                  <a:spcBef>
                    <a:spcPts val="0"/>
                  </a:spcBef>
                  <a:spcAft>
                    <a:spcPts val="0"/>
                  </a:spcAft>
                  <a:buFontTx/>
                  <a:buNone/>
                </a:pPr>
                <a:r>
                  <a:rPr lang="en-US" sz="1600" b="1" dirty="0">
                    <a:solidFill>
                      <a:srgbClr val="445469"/>
                    </a:solidFill>
                    <a:latin typeface="Lato Light"/>
                    <a:cs typeface="Lato Regular"/>
                  </a:rPr>
                  <a:t>routes</a:t>
                </a:r>
                <a:endParaRPr lang="id-ID" sz="1600" b="1" dirty="0">
                  <a:solidFill>
                    <a:srgbClr val="445469"/>
                  </a:solidFill>
                  <a:latin typeface="Lato Light"/>
                  <a:cs typeface="Lato Regular"/>
                </a:endParaRPr>
              </a:p>
            </p:txBody>
          </p:sp>
          <p:sp>
            <p:nvSpPr>
              <p:cNvPr id="29" name="Rectangle: Rounded Corners 28">
                <a:extLst>
                  <a:ext uri="{FF2B5EF4-FFF2-40B4-BE49-F238E27FC236}">
                    <a16:creationId xmlns:a16="http://schemas.microsoft.com/office/drawing/2014/main" id="{0C20F19B-9FFB-4A0A-B7F9-83D291516EC0}"/>
                  </a:ext>
                </a:extLst>
              </p:cNvPr>
              <p:cNvSpPr/>
              <p:nvPr/>
            </p:nvSpPr>
            <p:spPr>
              <a:xfrm>
                <a:off x="6638108" y="6775642"/>
                <a:ext cx="3121426" cy="51531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latin typeface="Lato Light"/>
                </a:endParaRPr>
              </a:p>
            </p:txBody>
          </p:sp>
        </p:grpSp>
        <p:grpSp>
          <p:nvGrpSpPr>
            <p:cNvPr id="16" name="Group 15">
              <a:extLst>
                <a:ext uri="{FF2B5EF4-FFF2-40B4-BE49-F238E27FC236}">
                  <a16:creationId xmlns:a16="http://schemas.microsoft.com/office/drawing/2014/main" id="{D3EEB4B5-30F8-4948-BD99-839212190C70}"/>
                </a:ext>
              </a:extLst>
            </p:cNvPr>
            <p:cNvGrpSpPr/>
            <p:nvPr/>
          </p:nvGrpSpPr>
          <p:grpSpPr>
            <a:xfrm>
              <a:off x="6124823" y="3267067"/>
              <a:ext cx="4185706" cy="1743477"/>
              <a:chOff x="6124823" y="4561296"/>
              <a:chExt cx="4185706" cy="1743477"/>
            </a:xfrm>
          </p:grpSpPr>
          <p:sp>
            <p:nvSpPr>
              <p:cNvPr id="23" name="TextBox 22">
                <a:extLst>
                  <a:ext uri="{FF2B5EF4-FFF2-40B4-BE49-F238E27FC236}">
                    <a16:creationId xmlns:a16="http://schemas.microsoft.com/office/drawing/2014/main" id="{AD3779E8-2894-46A7-BDC5-906B1AD4EB6A}"/>
                  </a:ext>
                </a:extLst>
              </p:cNvPr>
              <p:cNvSpPr txBox="1"/>
              <p:nvPr/>
            </p:nvSpPr>
            <p:spPr>
              <a:xfrm>
                <a:off x="6459874" y="5783977"/>
                <a:ext cx="3575922" cy="520796"/>
              </a:xfrm>
              <a:prstGeom prst="rect">
                <a:avLst/>
              </a:prstGeom>
              <a:noFill/>
            </p:spPr>
            <p:txBody>
              <a:bodyPr wrap="square" rtlCol="0">
                <a:spAutoFit/>
              </a:bodyPr>
              <a:lstStyle/>
              <a:p>
                <a:r>
                  <a:rPr lang="en-IN" sz="1400" dirty="0">
                    <a:latin typeface="Lato Light"/>
                  </a:rPr>
                  <a:t>Some clean up was required to change empty values to Unknown</a:t>
                </a:r>
              </a:p>
            </p:txBody>
          </p:sp>
          <p:sp>
            <p:nvSpPr>
              <p:cNvPr id="24" name="TextBox 23">
                <a:extLst>
                  <a:ext uri="{FF2B5EF4-FFF2-40B4-BE49-F238E27FC236}">
                    <a16:creationId xmlns:a16="http://schemas.microsoft.com/office/drawing/2014/main" id="{7770E15D-EC1B-40F8-8395-C6F15D066F8B}"/>
                  </a:ext>
                </a:extLst>
              </p:cNvPr>
              <p:cNvSpPr txBox="1"/>
              <p:nvPr/>
            </p:nvSpPr>
            <p:spPr>
              <a:xfrm>
                <a:off x="6531888" y="4561296"/>
                <a:ext cx="3778641" cy="520796"/>
              </a:xfrm>
              <a:prstGeom prst="rect">
                <a:avLst/>
              </a:prstGeom>
              <a:noFill/>
            </p:spPr>
            <p:txBody>
              <a:bodyPr wrap="square" rtlCol="0">
                <a:spAutoFit/>
              </a:bodyPr>
              <a:lstStyle/>
              <a:p>
                <a:r>
                  <a:rPr lang="en-IN" sz="1400" dirty="0" err="1">
                    <a:latin typeface="Lato Light"/>
                  </a:rPr>
                  <a:t>Airline_iata</a:t>
                </a:r>
                <a:r>
                  <a:rPr lang="en-IN" sz="1400" dirty="0">
                    <a:latin typeface="Lato Light"/>
                  </a:rPr>
                  <a:t>, </a:t>
                </a:r>
                <a:r>
                  <a:rPr lang="en-IN" sz="1400" dirty="0" err="1">
                    <a:latin typeface="Lato Light"/>
                  </a:rPr>
                  <a:t>airline_id</a:t>
                </a:r>
                <a:r>
                  <a:rPr lang="en-IN" sz="1400" dirty="0">
                    <a:latin typeface="Lato Light"/>
                  </a:rPr>
                  <a:t>, </a:t>
                </a:r>
                <a:r>
                  <a:rPr lang="en-IN" sz="1400" dirty="0" err="1">
                    <a:latin typeface="Lato Light"/>
                  </a:rPr>
                  <a:t>source_airport_id</a:t>
                </a:r>
                <a:r>
                  <a:rPr lang="en-IN" sz="1400" dirty="0">
                    <a:latin typeface="Lato Light"/>
                  </a:rPr>
                  <a:t>, </a:t>
                </a:r>
                <a:r>
                  <a:rPr lang="en-IN" sz="1400" dirty="0" err="1">
                    <a:latin typeface="Lato Light"/>
                  </a:rPr>
                  <a:t>dest_airport_id</a:t>
                </a:r>
                <a:r>
                  <a:rPr lang="en-IN" sz="1400" dirty="0">
                    <a:latin typeface="Lato Light"/>
                  </a:rPr>
                  <a:t>, codeshare, stops</a:t>
                </a:r>
              </a:p>
            </p:txBody>
          </p:sp>
          <p:pic>
            <p:nvPicPr>
              <p:cNvPr id="25" name="Picture 2" descr="Related image">
                <a:extLst>
                  <a:ext uri="{FF2B5EF4-FFF2-40B4-BE49-F238E27FC236}">
                    <a16:creationId xmlns:a16="http://schemas.microsoft.com/office/drawing/2014/main" id="{8E70E0D1-1229-4DBA-B117-C4F747604BF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0889" y="4646693"/>
                <a:ext cx="380999" cy="3809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lated image">
                <a:extLst>
                  <a:ext uri="{FF2B5EF4-FFF2-40B4-BE49-F238E27FC236}">
                    <a16:creationId xmlns:a16="http://schemas.microsoft.com/office/drawing/2014/main" id="{15534F9D-2AFB-4699-AD10-F7CBBA3873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4823" y="5830394"/>
                <a:ext cx="380999" cy="380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981F3764-1A24-40C7-9D2C-E1F3561BEBFE}"/>
                </a:ext>
              </a:extLst>
            </p:cNvPr>
            <p:cNvGrpSpPr/>
            <p:nvPr/>
          </p:nvGrpSpPr>
          <p:grpSpPr>
            <a:xfrm>
              <a:off x="1322762" y="2808334"/>
              <a:ext cx="4189256" cy="1616586"/>
              <a:chOff x="1322762" y="2400368"/>
              <a:chExt cx="4189256" cy="1616586"/>
            </a:xfrm>
          </p:grpSpPr>
          <p:sp>
            <p:nvSpPr>
              <p:cNvPr id="18" name="TextBox 17">
                <a:extLst>
                  <a:ext uri="{FF2B5EF4-FFF2-40B4-BE49-F238E27FC236}">
                    <a16:creationId xmlns:a16="http://schemas.microsoft.com/office/drawing/2014/main" id="{E8DF535C-2AFF-4137-B56A-52DDDCFEB80D}"/>
                  </a:ext>
                </a:extLst>
              </p:cNvPr>
              <p:cNvSpPr txBox="1"/>
              <p:nvPr/>
            </p:nvSpPr>
            <p:spPr>
              <a:xfrm>
                <a:off x="1322762" y="2400368"/>
                <a:ext cx="3639741" cy="649464"/>
              </a:xfrm>
              <a:prstGeom prst="rect">
                <a:avLst/>
              </a:prstGeom>
              <a:noFill/>
            </p:spPr>
            <p:txBody>
              <a:bodyPr wrap="square" rtlCol="0">
                <a:spAutoFit/>
              </a:bodyPr>
              <a:lstStyle/>
              <a:p>
                <a:pPr algn="r" defTabSz="1828434" fontAlgn="auto">
                  <a:lnSpc>
                    <a:spcPct val="130000"/>
                  </a:lnSpc>
                  <a:spcBef>
                    <a:spcPts val="0"/>
                  </a:spcBef>
                  <a:spcAft>
                    <a:spcPts val="0"/>
                  </a:spcAft>
                  <a:buFontTx/>
                  <a:buNone/>
                </a:pPr>
                <a:r>
                  <a:rPr lang="en-IN" sz="1400" dirty="0" err="1">
                    <a:latin typeface="Lato Light"/>
                  </a:rPr>
                  <a:t>Airport_id</a:t>
                </a:r>
                <a:r>
                  <a:rPr lang="en-IN" sz="1400" dirty="0">
                    <a:latin typeface="Lato Light"/>
                  </a:rPr>
                  <a:t>, </a:t>
                </a:r>
                <a:r>
                  <a:rPr lang="en-IN" sz="1400" dirty="0" err="1">
                    <a:latin typeface="Lato Light"/>
                  </a:rPr>
                  <a:t>airport_name</a:t>
                </a:r>
                <a:r>
                  <a:rPr lang="en-IN" sz="1400" dirty="0">
                    <a:latin typeface="Lato Light"/>
                  </a:rPr>
                  <a:t>, city, country, </a:t>
                </a:r>
                <a:r>
                  <a:rPr lang="en-IN" sz="1400" dirty="0" err="1">
                    <a:latin typeface="Lato Light"/>
                  </a:rPr>
                  <a:t>airport_iata</a:t>
                </a:r>
                <a:r>
                  <a:rPr lang="en-IN" sz="1400" dirty="0">
                    <a:latin typeface="Lato Light"/>
                  </a:rPr>
                  <a:t>, </a:t>
                </a:r>
                <a:r>
                  <a:rPr lang="en-IN" sz="1400" dirty="0" err="1">
                    <a:latin typeface="Lato Light"/>
                  </a:rPr>
                  <a:t>airport_icao</a:t>
                </a:r>
                <a:endParaRPr lang="en-US" sz="1400" dirty="0">
                  <a:solidFill>
                    <a:srgbClr val="445469"/>
                  </a:solidFill>
                  <a:latin typeface="Lato Light"/>
                  <a:cs typeface="Lato Light"/>
                </a:endParaRPr>
              </a:p>
            </p:txBody>
          </p:sp>
          <p:pic>
            <p:nvPicPr>
              <p:cNvPr id="19" name="Picture 2" descr="Related image">
                <a:extLst>
                  <a:ext uri="{FF2B5EF4-FFF2-40B4-BE49-F238E27FC236}">
                    <a16:creationId xmlns:a16="http://schemas.microsoft.com/office/drawing/2014/main" id="{BA1BA3F0-D16E-4E19-975C-8F6AFFF488F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22331" y="2541760"/>
                <a:ext cx="380999" cy="38099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FE8125B-803D-42F5-A761-2D03F8B88CBF}"/>
                  </a:ext>
                </a:extLst>
              </p:cNvPr>
              <p:cNvSpPr txBox="1"/>
              <p:nvPr/>
            </p:nvSpPr>
            <p:spPr>
              <a:xfrm>
                <a:off x="1667342" y="3496158"/>
                <a:ext cx="3303849" cy="520796"/>
              </a:xfrm>
              <a:prstGeom prst="rect">
                <a:avLst/>
              </a:prstGeom>
              <a:noFill/>
            </p:spPr>
            <p:txBody>
              <a:bodyPr wrap="square" rtlCol="0">
                <a:spAutoFit/>
              </a:bodyPr>
              <a:lstStyle/>
              <a:p>
                <a:pPr algn="r"/>
                <a:r>
                  <a:rPr lang="en-IN" sz="1400" dirty="0" err="1">
                    <a:latin typeface="Lato Light"/>
                  </a:rPr>
                  <a:t>Airport_latitude</a:t>
                </a:r>
                <a:r>
                  <a:rPr lang="en-IN" sz="1400" dirty="0">
                    <a:latin typeface="Lato Light"/>
                  </a:rPr>
                  <a:t>, </a:t>
                </a:r>
                <a:r>
                  <a:rPr lang="en-IN" sz="1400" dirty="0" err="1">
                    <a:latin typeface="Lato Light"/>
                  </a:rPr>
                  <a:t>airport_longitude</a:t>
                </a:r>
                <a:r>
                  <a:rPr lang="en-IN" sz="1400" dirty="0">
                    <a:latin typeface="Lato Light"/>
                  </a:rPr>
                  <a:t>, </a:t>
                </a:r>
                <a:r>
                  <a:rPr lang="en-IN" sz="1400" dirty="0" err="1">
                    <a:latin typeface="Lato Light"/>
                  </a:rPr>
                  <a:t>airport_altitude</a:t>
                </a:r>
                <a:r>
                  <a:rPr lang="en-IN" sz="1400" dirty="0">
                    <a:latin typeface="Lato Light"/>
                  </a:rPr>
                  <a:t>, </a:t>
                </a:r>
                <a:r>
                  <a:rPr lang="en-IN" sz="1400" dirty="0" err="1">
                    <a:latin typeface="Lato Light"/>
                  </a:rPr>
                  <a:t>airport_timezone</a:t>
                </a:r>
                <a:endParaRPr lang="en-IN" sz="1400" dirty="0">
                  <a:latin typeface="Lato Light"/>
                </a:endParaRPr>
              </a:p>
            </p:txBody>
          </p:sp>
          <p:pic>
            <p:nvPicPr>
              <p:cNvPr id="21" name="Picture 2" descr="Related image">
                <a:extLst>
                  <a:ext uri="{FF2B5EF4-FFF2-40B4-BE49-F238E27FC236}">
                    <a16:creationId xmlns:a16="http://schemas.microsoft.com/office/drawing/2014/main" id="{54D2A7F7-407C-418D-850B-ACAB02FC64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1019" y="3552025"/>
                <a:ext cx="380999" cy="38099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Rectangle 1">
            <a:extLst>
              <a:ext uri="{FF2B5EF4-FFF2-40B4-BE49-F238E27FC236}">
                <a16:creationId xmlns:a16="http://schemas.microsoft.com/office/drawing/2014/main" id="{422092A3-E720-41DF-9542-296E5CE916C7}"/>
              </a:ext>
            </a:extLst>
          </p:cNvPr>
          <p:cNvSpPr/>
          <p:nvPr/>
        </p:nvSpPr>
        <p:spPr>
          <a:xfrm>
            <a:off x="2734575" y="1548441"/>
            <a:ext cx="1076192" cy="369332"/>
          </a:xfrm>
          <a:prstGeom prst="rect">
            <a:avLst/>
          </a:prstGeom>
        </p:spPr>
        <p:txBody>
          <a:bodyPr wrap="none">
            <a:spAutoFit/>
          </a:bodyPr>
          <a:lstStyle/>
          <a:p>
            <a:r>
              <a:rPr lang="en-US" b="1" dirty="0">
                <a:solidFill>
                  <a:srgbClr val="445469"/>
                </a:solidFill>
                <a:latin typeface="Lato Light"/>
                <a:cs typeface="Lato Regular"/>
              </a:rPr>
              <a:t>Airports</a:t>
            </a:r>
            <a:endParaRPr lang="en-US" dirty="0"/>
          </a:p>
        </p:txBody>
      </p:sp>
      <p:sp>
        <p:nvSpPr>
          <p:cNvPr id="3" name="Rectangle 2">
            <a:extLst>
              <a:ext uri="{FF2B5EF4-FFF2-40B4-BE49-F238E27FC236}">
                <a16:creationId xmlns:a16="http://schemas.microsoft.com/office/drawing/2014/main" id="{02DBE93D-FAD9-4699-B05E-B001A2EAAB89}"/>
              </a:ext>
            </a:extLst>
          </p:cNvPr>
          <p:cNvSpPr/>
          <p:nvPr/>
        </p:nvSpPr>
        <p:spPr>
          <a:xfrm>
            <a:off x="1237861" y="5702645"/>
            <a:ext cx="3288080" cy="369332"/>
          </a:xfrm>
          <a:prstGeom prst="rect">
            <a:avLst/>
          </a:prstGeom>
        </p:spPr>
        <p:txBody>
          <a:bodyPr wrap="none">
            <a:spAutoFit/>
          </a:bodyPr>
          <a:lstStyle/>
          <a:p>
            <a:r>
              <a:rPr lang="en-US" dirty="0">
                <a:hlinkClick r:id="rId6"/>
              </a:rPr>
              <a:t>http://openflights.org/data.html</a:t>
            </a:r>
            <a:endParaRPr lang="en-US" dirty="0"/>
          </a:p>
        </p:txBody>
      </p:sp>
      <p:sp>
        <p:nvSpPr>
          <p:cNvPr id="4" name="Rectangle 3">
            <a:extLst>
              <a:ext uri="{FF2B5EF4-FFF2-40B4-BE49-F238E27FC236}">
                <a16:creationId xmlns:a16="http://schemas.microsoft.com/office/drawing/2014/main" id="{C4B19C59-15E2-4FA8-AEC1-7C5FF6412BA6}"/>
              </a:ext>
            </a:extLst>
          </p:cNvPr>
          <p:cNvSpPr/>
          <p:nvPr/>
        </p:nvSpPr>
        <p:spPr>
          <a:xfrm>
            <a:off x="1237861" y="6088043"/>
            <a:ext cx="6096000" cy="646331"/>
          </a:xfrm>
          <a:prstGeom prst="rect">
            <a:avLst/>
          </a:prstGeom>
        </p:spPr>
        <p:txBody>
          <a:bodyPr>
            <a:spAutoFit/>
          </a:bodyPr>
          <a:lstStyle/>
          <a:p>
            <a:r>
              <a:rPr lang="en-US" dirty="0">
                <a:solidFill>
                  <a:srgbClr val="0E242A"/>
                </a:solidFill>
                <a:hlinkClick r:id="rId7"/>
              </a:rPr>
              <a:t>https://raw.githubusercontent.com/jpatokal/openflights/master/data/airports.dat</a:t>
            </a:r>
            <a:endParaRPr lang="en-US" dirty="0"/>
          </a:p>
        </p:txBody>
      </p:sp>
    </p:spTree>
    <p:extLst>
      <p:ext uri="{BB962C8B-B14F-4D97-AF65-F5344CB8AC3E}">
        <p14:creationId xmlns:p14="http://schemas.microsoft.com/office/powerpoint/2010/main" val="418936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05</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Graph Schema</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59" name="图片 13">
            <a:extLst>
              <a:ext uri="{FF2B5EF4-FFF2-40B4-BE49-F238E27FC236}">
                <a16:creationId xmlns:a16="http://schemas.microsoft.com/office/drawing/2014/main" id="{E591A727-262B-4385-8397-2CE98096D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47B0F61-6CD1-46EF-BC5D-CA60C7462B9F}"/>
              </a:ext>
            </a:extLst>
          </p:cNvPr>
          <p:cNvPicPr>
            <a:picLocks noChangeAspect="1"/>
          </p:cNvPicPr>
          <p:nvPr/>
        </p:nvPicPr>
        <p:blipFill>
          <a:blip r:embed="rId5"/>
          <a:stretch>
            <a:fillRect/>
          </a:stretch>
        </p:blipFill>
        <p:spPr>
          <a:xfrm>
            <a:off x="2040522" y="1227699"/>
            <a:ext cx="7849695" cy="4925112"/>
          </a:xfrm>
          <a:prstGeom prst="rect">
            <a:avLst/>
          </a:prstGeom>
        </p:spPr>
      </p:pic>
    </p:spTree>
    <p:extLst>
      <p:ext uri="{BB962C8B-B14F-4D97-AF65-F5344CB8AC3E}">
        <p14:creationId xmlns:p14="http://schemas.microsoft.com/office/powerpoint/2010/main" val="335039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02DDF-73A5-4035-8BEF-E52B2A771E0A}"/>
              </a:ext>
            </a:extLst>
          </p:cNvPr>
          <p:cNvPicPr>
            <a:picLocks noChangeAspect="1"/>
          </p:cNvPicPr>
          <p:nvPr/>
        </p:nvPicPr>
        <p:blipFill>
          <a:blip r:embed="rId3"/>
          <a:stretch>
            <a:fillRect/>
          </a:stretch>
        </p:blipFill>
        <p:spPr>
          <a:xfrm>
            <a:off x="7063570" y="3463636"/>
            <a:ext cx="5185413" cy="2675907"/>
          </a:xfrm>
          <a:prstGeom prst="rect">
            <a:avLst/>
          </a:prstGeom>
        </p:spPr>
      </p:pic>
      <p:pic>
        <p:nvPicPr>
          <p:cNvPr id="2" name="Picture 1">
            <a:extLst>
              <a:ext uri="{FF2B5EF4-FFF2-40B4-BE49-F238E27FC236}">
                <a16:creationId xmlns:a16="http://schemas.microsoft.com/office/drawing/2014/main" id="{C77225C5-21E8-4044-BE72-B51394C63E53}"/>
              </a:ext>
            </a:extLst>
          </p:cNvPr>
          <p:cNvPicPr>
            <a:picLocks noChangeAspect="1"/>
          </p:cNvPicPr>
          <p:nvPr/>
        </p:nvPicPr>
        <p:blipFill>
          <a:blip r:embed="rId4"/>
          <a:stretch>
            <a:fillRect/>
          </a:stretch>
        </p:blipFill>
        <p:spPr>
          <a:xfrm>
            <a:off x="6899896" y="1167333"/>
            <a:ext cx="4926147" cy="2296303"/>
          </a:xfrm>
          <a:prstGeom prst="rect">
            <a:avLst/>
          </a:prstGeom>
        </p:spPr>
      </p:pic>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5">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06</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Full graph and general network measure</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图片 13">
            <a:extLst>
              <a:ext uri="{FF2B5EF4-FFF2-40B4-BE49-F238E27FC236}">
                <a16:creationId xmlns:a16="http://schemas.microsoft.com/office/drawing/2014/main" id="{85660B3D-05BB-41C0-BC89-718958BA1D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1F21C8D-0611-4D13-A682-2A2853EB630F}"/>
              </a:ext>
            </a:extLst>
          </p:cNvPr>
          <p:cNvSpPr/>
          <p:nvPr/>
        </p:nvSpPr>
        <p:spPr>
          <a:xfrm>
            <a:off x="1013257" y="1886206"/>
            <a:ext cx="5829655" cy="2308324"/>
          </a:xfrm>
          <a:prstGeom prst="rect">
            <a:avLst/>
          </a:prstGeom>
        </p:spPr>
        <p:txBody>
          <a:bodyPr wrap="square">
            <a:spAutoFit/>
          </a:bodyPr>
          <a:lstStyle/>
          <a:p>
            <a:pPr marL="285750" indent="-285750">
              <a:buBlip>
                <a:blip r:embed="rId7"/>
              </a:buBlip>
            </a:pPr>
            <a:r>
              <a:rPr lang="en-US" sz="2400" dirty="0">
                <a:latin typeface="Lato Light"/>
              </a:rPr>
              <a:t>Scale Free Networks</a:t>
            </a:r>
          </a:p>
          <a:p>
            <a:pPr marL="285750" indent="-285750">
              <a:buBlip>
                <a:blip r:embed="rId7"/>
              </a:buBlip>
            </a:pPr>
            <a:r>
              <a:rPr lang="en-US" sz="2400" dirty="0">
                <a:solidFill>
                  <a:schemeClr val="tx1">
                    <a:lumMod val="95000"/>
                    <a:lumOff val="5000"/>
                  </a:schemeClr>
                </a:solidFill>
                <a:latin typeface="Lato Light"/>
              </a:rPr>
              <a:t>Local Recurrent patterns shows</a:t>
            </a:r>
          </a:p>
          <a:p>
            <a:r>
              <a:rPr lang="en-US" sz="2400" dirty="0">
                <a:solidFill>
                  <a:schemeClr val="tx1">
                    <a:lumMod val="95000"/>
                    <a:lumOff val="5000"/>
                  </a:schemeClr>
                </a:solidFill>
                <a:latin typeface="Lato Light"/>
              </a:rPr>
              <a:t>    motifs</a:t>
            </a:r>
          </a:p>
          <a:p>
            <a:pPr marL="285750" indent="-285750">
              <a:buBlip>
                <a:blip r:embed="rId7"/>
              </a:buBlip>
            </a:pPr>
            <a:r>
              <a:rPr lang="en-US" sz="2400" dirty="0">
                <a:solidFill>
                  <a:schemeClr val="tx1">
                    <a:lumMod val="95000"/>
                    <a:lumOff val="5000"/>
                  </a:schemeClr>
                </a:solidFill>
                <a:latin typeface="Lato Light"/>
              </a:rPr>
              <a:t>Average #of Neighbors ~ 4</a:t>
            </a:r>
          </a:p>
          <a:p>
            <a:pPr marL="285750" indent="-285750">
              <a:buBlip>
                <a:blip r:embed="rId7"/>
              </a:buBlip>
            </a:pPr>
            <a:r>
              <a:rPr lang="en-US" sz="2400" dirty="0">
                <a:solidFill>
                  <a:schemeClr val="tx1">
                    <a:lumMod val="95000"/>
                    <a:lumOff val="5000"/>
                  </a:schemeClr>
                </a:solidFill>
                <a:latin typeface="Lato Light"/>
              </a:rPr>
              <a:t>Network diameter – 14</a:t>
            </a:r>
          </a:p>
          <a:p>
            <a:pPr marL="285750" indent="-285750">
              <a:buBlip>
                <a:blip r:embed="rId7"/>
              </a:buBlip>
            </a:pPr>
            <a:endParaRPr lang="en-US" sz="2400" dirty="0">
              <a:solidFill>
                <a:schemeClr val="tx1">
                  <a:lumMod val="95000"/>
                  <a:lumOff val="5000"/>
                </a:schemeClr>
              </a:solidFill>
              <a:latin typeface="Lato Light"/>
            </a:endParaRPr>
          </a:p>
        </p:txBody>
      </p:sp>
      <p:pic>
        <p:nvPicPr>
          <p:cNvPr id="6" name="Picture 5">
            <a:extLst>
              <a:ext uri="{FF2B5EF4-FFF2-40B4-BE49-F238E27FC236}">
                <a16:creationId xmlns:a16="http://schemas.microsoft.com/office/drawing/2014/main" id="{C9672333-22D6-4A3E-9EF9-C7CE84869CE2}"/>
              </a:ext>
            </a:extLst>
          </p:cNvPr>
          <p:cNvPicPr>
            <a:picLocks noChangeAspect="1"/>
          </p:cNvPicPr>
          <p:nvPr/>
        </p:nvPicPr>
        <p:blipFill>
          <a:blip r:embed="rId8"/>
          <a:stretch>
            <a:fillRect/>
          </a:stretch>
        </p:blipFill>
        <p:spPr>
          <a:xfrm>
            <a:off x="1013258" y="3927127"/>
            <a:ext cx="4717692" cy="2913869"/>
          </a:xfrm>
          <a:prstGeom prst="rect">
            <a:avLst/>
          </a:prstGeom>
        </p:spPr>
      </p:pic>
    </p:spTree>
    <p:extLst>
      <p:ext uri="{BB962C8B-B14F-4D97-AF65-F5344CB8AC3E}">
        <p14:creationId xmlns:p14="http://schemas.microsoft.com/office/powerpoint/2010/main" val="91805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07</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Airports in Singapore</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图片 13">
            <a:extLst>
              <a:ext uri="{FF2B5EF4-FFF2-40B4-BE49-F238E27FC236}">
                <a16:creationId xmlns:a16="http://schemas.microsoft.com/office/drawing/2014/main" id="{85660B3D-05BB-41C0-BC89-718958BA1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E9F5AE7-C1A8-4E90-8F40-6FC504EB965B}"/>
              </a:ext>
            </a:extLst>
          </p:cNvPr>
          <p:cNvPicPr>
            <a:picLocks noChangeAspect="1"/>
          </p:cNvPicPr>
          <p:nvPr/>
        </p:nvPicPr>
        <p:blipFill>
          <a:blip r:embed="rId5"/>
          <a:stretch>
            <a:fillRect/>
          </a:stretch>
        </p:blipFill>
        <p:spPr>
          <a:xfrm>
            <a:off x="3668691" y="3485453"/>
            <a:ext cx="6944694" cy="3134162"/>
          </a:xfrm>
          <a:prstGeom prst="rect">
            <a:avLst/>
          </a:prstGeom>
        </p:spPr>
      </p:pic>
      <p:pic>
        <p:nvPicPr>
          <p:cNvPr id="5" name="Picture 4">
            <a:extLst>
              <a:ext uri="{FF2B5EF4-FFF2-40B4-BE49-F238E27FC236}">
                <a16:creationId xmlns:a16="http://schemas.microsoft.com/office/drawing/2014/main" id="{F270FA85-458C-46CC-BBDF-1C14839E63CA}"/>
              </a:ext>
            </a:extLst>
          </p:cNvPr>
          <p:cNvPicPr>
            <a:picLocks noChangeAspect="1"/>
          </p:cNvPicPr>
          <p:nvPr/>
        </p:nvPicPr>
        <p:blipFill>
          <a:blip r:embed="rId6"/>
          <a:stretch>
            <a:fillRect/>
          </a:stretch>
        </p:blipFill>
        <p:spPr>
          <a:xfrm>
            <a:off x="4807342" y="1502815"/>
            <a:ext cx="5096586" cy="876422"/>
          </a:xfrm>
          <a:prstGeom prst="rect">
            <a:avLst/>
          </a:prstGeom>
        </p:spPr>
      </p:pic>
      <p:grpSp>
        <p:nvGrpSpPr>
          <p:cNvPr id="10" name="Group 9">
            <a:extLst>
              <a:ext uri="{FF2B5EF4-FFF2-40B4-BE49-F238E27FC236}">
                <a16:creationId xmlns:a16="http://schemas.microsoft.com/office/drawing/2014/main" id="{D9917A64-C550-4FC5-A578-7826793CAE52}"/>
              </a:ext>
            </a:extLst>
          </p:cNvPr>
          <p:cNvGrpSpPr/>
          <p:nvPr/>
        </p:nvGrpSpPr>
        <p:grpSpPr>
          <a:xfrm>
            <a:off x="1575631" y="934435"/>
            <a:ext cx="3629551" cy="751595"/>
            <a:chOff x="1575631" y="1428958"/>
            <a:chExt cx="3629551" cy="751595"/>
          </a:xfrm>
        </p:grpSpPr>
        <p:pic>
          <p:nvPicPr>
            <p:cNvPr id="19" name="Picture 2" descr="Related image">
              <a:extLst>
                <a:ext uri="{FF2B5EF4-FFF2-40B4-BE49-F238E27FC236}">
                  <a16:creationId xmlns:a16="http://schemas.microsoft.com/office/drawing/2014/main" id="{9FCF9D9A-934F-4742-8825-211E4B5DC83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5631" y="1428958"/>
              <a:ext cx="748114" cy="7515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B169C64-E95C-4481-9A0B-E9A216E88C30}"/>
                </a:ext>
              </a:extLst>
            </p:cNvPr>
            <p:cNvSpPr/>
            <p:nvPr/>
          </p:nvSpPr>
          <p:spPr>
            <a:xfrm>
              <a:off x="2393707" y="1620089"/>
              <a:ext cx="2811475" cy="461665"/>
            </a:xfrm>
            <a:prstGeom prst="rect">
              <a:avLst/>
            </a:prstGeom>
          </p:spPr>
          <p:txBody>
            <a:bodyPr wrap="none">
              <a:spAutoFit/>
            </a:bodyPr>
            <a:lstStyle/>
            <a:p>
              <a:r>
                <a:rPr lang="en-US" sz="2400" dirty="0">
                  <a:latin typeface="Lato Light"/>
                </a:rPr>
                <a:t>With Flight Service </a:t>
              </a:r>
              <a:endParaRPr lang="en-US" sz="2400" dirty="0"/>
            </a:p>
          </p:txBody>
        </p:sp>
      </p:grpSp>
      <p:grpSp>
        <p:nvGrpSpPr>
          <p:cNvPr id="23" name="Group 22">
            <a:extLst>
              <a:ext uri="{FF2B5EF4-FFF2-40B4-BE49-F238E27FC236}">
                <a16:creationId xmlns:a16="http://schemas.microsoft.com/office/drawing/2014/main" id="{600F897F-994A-4AD1-A128-0B30AAE251D3}"/>
              </a:ext>
            </a:extLst>
          </p:cNvPr>
          <p:cNvGrpSpPr/>
          <p:nvPr/>
        </p:nvGrpSpPr>
        <p:grpSpPr>
          <a:xfrm>
            <a:off x="1571371" y="2416448"/>
            <a:ext cx="4089613" cy="751595"/>
            <a:chOff x="1575631" y="1428958"/>
            <a:chExt cx="4089613" cy="751595"/>
          </a:xfrm>
        </p:grpSpPr>
        <p:pic>
          <p:nvPicPr>
            <p:cNvPr id="24" name="Picture 2" descr="Related image">
              <a:extLst>
                <a:ext uri="{FF2B5EF4-FFF2-40B4-BE49-F238E27FC236}">
                  <a16:creationId xmlns:a16="http://schemas.microsoft.com/office/drawing/2014/main" id="{BBAA9C07-09B3-44CD-8F99-95B072490AA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5631" y="1428958"/>
              <a:ext cx="748114" cy="75159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7AD4574-507B-421F-B0E9-2E99D313949D}"/>
                </a:ext>
              </a:extLst>
            </p:cNvPr>
            <p:cNvSpPr/>
            <p:nvPr/>
          </p:nvSpPr>
          <p:spPr>
            <a:xfrm>
              <a:off x="2393707" y="1620089"/>
              <a:ext cx="3271537" cy="461665"/>
            </a:xfrm>
            <a:prstGeom prst="rect">
              <a:avLst/>
            </a:prstGeom>
          </p:spPr>
          <p:txBody>
            <a:bodyPr wrap="none">
              <a:spAutoFit/>
            </a:bodyPr>
            <a:lstStyle/>
            <a:p>
              <a:r>
                <a:rPr lang="en-US" sz="2400" dirty="0">
                  <a:latin typeface="Lato Light"/>
                </a:rPr>
                <a:t>Without Flight Service </a:t>
              </a:r>
              <a:endParaRPr lang="en-US" sz="2400" dirty="0"/>
            </a:p>
          </p:txBody>
        </p:sp>
      </p:grpSp>
    </p:spTree>
    <p:extLst>
      <p:ext uri="{BB962C8B-B14F-4D97-AF65-F5344CB8AC3E}">
        <p14:creationId xmlns:p14="http://schemas.microsoft.com/office/powerpoint/2010/main" val="82146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5" name="组合 5"/>
          <p:cNvGrpSpPr>
            <a:grpSpLocks/>
          </p:cNvGrpSpPr>
          <p:nvPr/>
        </p:nvGrpSpPr>
        <p:grpSpPr bwMode="auto">
          <a:xfrm>
            <a:off x="0" y="-41275"/>
            <a:ext cx="1799646" cy="1303338"/>
            <a:chOff x="0" y="0"/>
            <a:chExt cx="1799771" cy="1304243"/>
          </a:xfrm>
        </p:grpSpPr>
        <p:sp>
          <p:nvSpPr>
            <p:cNvPr id="6146" name="等腰三角形 6"/>
            <p:cNvSpPr>
              <a:spLocks noChangeArrowheads="1"/>
            </p:cNvSpPr>
            <p:nvPr/>
          </p:nvSpPr>
          <p:spPr bwMode="auto">
            <a:xfrm flipV="1">
              <a:off x="7496" y="261610"/>
              <a:ext cx="832662" cy="823414"/>
            </a:xfrm>
            <a:prstGeom prst="triangle">
              <a:avLst>
                <a:gd name="adj" fmla="val 50000"/>
              </a:avLst>
            </a:prstGeom>
            <a:noFill/>
            <a:ln w="57150">
              <a:solidFill>
                <a:srgbClr val="2A555B"/>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2A555B"/>
                </a:solidFill>
                <a:latin typeface="+mn-ea"/>
                <a:sym typeface="等线" panose="02010600030101010101" pitchFamily="2" charset="-122"/>
              </a:endParaRPr>
            </a:p>
          </p:txBody>
        </p:sp>
        <p:sp>
          <p:nvSpPr>
            <p:cNvPr id="6147" name="等腰三角形 7"/>
            <p:cNvSpPr>
              <a:spLocks noChangeArrowheads="1"/>
            </p:cNvSpPr>
            <p:nvPr/>
          </p:nvSpPr>
          <p:spPr bwMode="auto">
            <a:xfrm flipV="1">
              <a:off x="278685" y="480829"/>
              <a:ext cx="832662" cy="823414"/>
            </a:xfrm>
            <a:prstGeom prst="triangle">
              <a:avLst>
                <a:gd name="adj" fmla="val 50000"/>
              </a:avLst>
            </a:prstGeom>
            <a:noFill/>
            <a:ln w="57150">
              <a:solidFill>
                <a:srgbClr val="707029">
                  <a:alpha val="64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solidFill>
                  <a:srgbClr val="FFFFFF"/>
                </a:solidFill>
                <a:latin typeface="+mn-ea"/>
                <a:sym typeface="等线" panose="02010600030101010101" pitchFamily="2" charset="-122"/>
              </a:endParaRPr>
            </a:p>
          </p:txBody>
        </p:sp>
        <p:pic>
          <p:nvPicPr>
            <p:cNvPr id="6148" name="图片 8"/>
            <p:cNvPicPr>
              <a:picLocks noChangeAspect="1" noChangeArrowheads="1"/>
            </p:cNvPicPr>
            <p:nvPr/>
          </p:nvPicPr>
          <p:blipFill>
            <a:blip r:embed="rId3">
              <a:extLst>
                <a:ext uri="{28A0092B-C50C-407E-A947-70E740481C1C}">
                  <a14:useLocalDpi xmlns:a14="http://schemas.microsoft.com/office/drawing/2010/main" val="0"/>
                </a:ext>
              </a:extLst>
            </a:blip>
            <a:srcRect l="28754" t="50206" r="23984"/>
            <a:stretch>
              <a:fillRect/>
            </a:stretch>
          </p:blipFill>
          <p:spPr bwMode="auto">
            <a:xfrm>
              <a:off x="0" y="0"/>
              <a:ext cx="1799771" cy="12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文本框 10"/>
            <p:cNvSpPr>
              <a:spLocks noChangeArrowheads="1"/>
            </p:cNvSpPr>
            <p:nvPr/>
          </p:nvSpPr>
          <p:spPr bwMode="auto">
            <a:xfrm>
              <a:off x="596997" y="109585"/>
              <a:ext cx="832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r>
                <a:rPr lang="en-US" altLang="zh-CN" sz="3600" dirty="0">
                  <a:solidFill>
                    <a:schemeClr val="bg1"/>
                  </a:solidFill>
                  <a:latin typeface="+mn-ea"/>
                  <a:sym typeface="方正兰亭粗黑_GBK" panose="02000000000000000000" pitchFamily="2" charset="-122"/>
                </a:rPr>
                <a:t>08</a:t>
              </a:r>
              <a:endParaRPr lang="zh-CN" altLang="en-US" sz="3600" dirty="0">
                <a:solidFill>
                  <a:schemeClr val="bg1"/>
                </a:solidFill>
                <a:latin typeface="+mn-ea"/>
                <a:sym typeface="方正兰亭粗黑_GBK" panose="02000000000000000000" pitchFamily="2" charset="-122"/>
              </a:endParaRPr>
            </a:p>
          </p:txBody>
        </p:sp>
      </p:grpSp>
      <p:sp>
        <p:nvSpPr>
          <p:cNvPr id="8" name="文本框 8"/>
          <p:cNvSpPr>
            <a:spLocks noChangeArrowheads="1"/>
          </p:cNvSpPr>
          <p:nvPr/>
        </p:nvSpPr>
        <p:spPr bwMode="auto">
          <a:xfrm>
            <a:off x="1799646" y="140489"/>
            <a:ext cx="97827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IN" altLang="zh-CN" sz="3200" b="1" dirty="0">
                <a:solidFill>
                  <a:srgbClr val="2A555B"/>
                </a:solidFill>
                <a:latin typeface="Lato Light"/>
                <a:sym typeface="方正兰亭粗黑_GBK" panose="02000000000000000000" pitchFamily="2" charset="-122"/>
              </a:rPr>
              <a:t>Density - Singapore-London </a:t>
            </a:r>
            <a:r>
              <a:rPr lang="en-IN" altLang="zh-CN" sz="2800" dirty="0">
                <a:solidFill>
                  <a:srgbClr val="2A555B"/>
                </a:solidFill>
                <a:latin typeface="Lato Light"/>
                <a:sym typeface="方正兰亭粗黑_GBK" panose="02000000000000000000" pitchFamily="2" charset="-122"/>
              </a:rPr>
              <a:t>vs</a:t>
            </a:r>
            <a:r>
              <a:rPr lang="en-IN" altLang="zh-CN" sz="3200" b="1" dirty="0">
                <a:solidFill>
                  <a:srgbClr val="2A555B"/>
                </a:solidFill>
                <a:latin typeface="Lato Light"/>
                <a:sym typeface="方正兰亭粗黑_GBK" panose="02000000000000000000" pitchFamily="2" charset="-122"/>
              </a:rPr>
              <a:t> Singapore-Sydney</a:t>
            </a:r>
            <a:endParaRPr lang="zh-CN" altLang="en-US" sz="3200" b="1" dirty="0">
              <a:solidFill>
                <a:srgbClr val="2A555B"/>
              </a:solidFill>
              <a:latin typeface="Lato Light"/>
              <a:sym typeface="方正兰亭粗黑_GBK" panose="02000000000000000000" pitchFamily="2" charset="-122"/>
            </a:endParaRPr>
          </a:p>
        </p:txBody>
      </p:sp>
      <p:cxnSp>
        <p:nvCxnSpPr>
          <p:cNvPr id="9" name="Straight Connector 8"/>
          <p:cNvCxnSpPr/>
          <p:nvPr/>
        </p:nvCxnSpPr>
        <p:spPr>
          <a:xfrm flipV="1">
            <a:off x="1323703" y="809897"/>
            <a:ext cx="10180320" cy="17417"/>
          </a:xfrm>
          <a:prstGeom prst="line">
            <a:avLst/>
          </a:prstGeom>
        </p:spPr>
        <p:style>
          <a:lnRef idx="3">
            <a:schemeClr val="accent4"/>
          </a:lnRef>
          <a:fillRef idx="0">
            <a:schemeClr val="accent4"/>
          </a:fillRef>
          <a:effectRef idx="2">
            <a:schemeClr val="accent4"/>
          </a:effectRef>
          <a:fontRef idx="minor">
            <a:schemeClr val="tx1"/>
          </a:fontRef>
        </p:style>
      </p:cxnSp>
      <p:pic>
        <p:nvPicPr>
          <p:cNvPr id="27" name="图片 13">
            <a:extLst>
              <a:ext uri="{FF2B5EF4-FFF2-40B4-BE49-F238E27FC236}">
                <a16:creationId xmlns:a16="http://schemas.microsoft.com/office/drawing/2014/main" id="{85660B3D-05BB-41C0-BC89-718958BA1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125" r="50000" b="21051"/>
          <a:stretch>
            <a:fillRect/>
          </a:stretch>
        </p:blipFill>
        <p:spPr bwMode="auto">
          <a:xfrm>
            <a:off x="9356725" y="1400175"/>
            <a:ext cx="2835275"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8B1FE95-3626-4062-8C60-EF68D083F13E}"/>
              </a:ext>
            </a:extLst>
          </p:cNvPr>
          <p:cNvPicPr>
            <a:picLocks noChangeAspect="1"/>
          </p:cNvPicPr>
          <p:nvPr/>
        </p:nvPicPr>
        <p:blipFill>
          <a:blip r:embed="rId5"/>
          <a:stretch>
            <a:fillRect/>
          </a:stretch>
        </p:blipFill>
        <p:spPr>
          <a:xfrm>
            <a:off x="1458897" y="980733"/>
            <a:ext cx="8154538" cy="4896533"/>
          </a:xfrm>
          <a:prstGeom prst="rect">
            <a:avLst/>
          </a:prstGeom>
        </p:spPr>
      </p:pic>
    </p:spTree>
    <p:extLst>
      <p:ext uri="{BB962C8B-B14F-4D97-AF65-F5344CB8AC3E}">
        <p14:creationId xmlns:p14="http://schemas.microsoft.com/office/powerpoint/2010/main" val="4232880345"/>
      </p:ext>
    </p:extLst>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A555B"/>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7279</TotalTime>
  <Pages>0</Pages>
  <Words>1003</Words>
  <Characters>0</Characters>
  <Application>Microsoft Office PowerPoint</Application>
  <PresentationFormat>Widescreen</PresentationFormat>
  <Lines>0</Lines>
  <Paragraphs>146</Paragraphs>
  <Slides>18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宋体</vt:lpstr>
      <vt:lpstr>Arial</vt:lpstr>
      <vt:lpstr>Calibri</vt:lpstr>
      <vt:lpstr>等线</vt:lpstr>
      <vt:lpstr>等线 Light</vt:lpstr>
      <vt:lpstr>Lato Light</vt:lpstr>
      <vt:lpstr>Lato Regular</vt:lpstr>
      <vt:lpstr>方正兰亭粗黑_GBK</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Transfomation_Final Presentation_Team 10</dc:title>
  <dc:subject/>
  <dc:creator>Zhang Yangyi</dc:creator>
  <cp:keywords/>
  <dc:description/>
  <cp:lastModifiedBy>Pradeep Kumar</cp:lastModifiedBy>
  <cp:revision>461</cp:revision>
  <cp:lastPrinted>2017-03-23T16:44:50Z</cp:lastPrinted>
  <dcterms:created xsi:type="dcterms:W3CDTF">2016-03-26T06:20:00Z</dcterms:created>
  <dcterms:modified xsi:type="dcterms:W3CDTF">2017-11-05T06:50:42Z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